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Libre Franklin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LibreFranklin-bold.fntdata"/><Relationship Id="rId10" Type="http://schemas.openxmlformats.org/officeDocument/2006/relationships/slide" Target="slides/slide6.xml"/><Relationship Id="rId21" Type="http://schemas.openxmlformats.org/officeDocument/2006/relationships/font" Target="fonts/LibreFranklin-regular.fntdata"/><Relationship Id="rId13" Type="http://schemas.openxmlformats.org/officeDocument/2006/relationships/slide" Target="slides/slide9.xml"/><Relationship Id="rId24" Type="http://schemas.openxmlformats.org/officeDocument/2006/relationships/font" Target="fonts/LibreFranklin-boldItalic.fntdata"/><Relationship Id="rId12" Type="http://schemas.openxmlformats.org/officeDocument/2006/relationships/slide" Target="slides/slide8.xml"/><Relationship Id="rId23" Type="http://schemas.openxmlformats.org/officeDocument/2006/relationships/font" Target="fonts/LibreFranklin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lt2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752858" y="744469"/>
            <a:ext cx="10674116" cy="5349671"/>
            <a:chOff x="752858" y="744469"/>
            <a:chExt cx="10674116" cy="5349671"/>
          </a:xfrm>
        </p:grpSpPr>
        <p:sp>
          <p:nvSpPr>
            <p:cNvPr id="23" name="Google Shape;23;p2"/>
            <p:cNvSpPr/>
            <p:nvPr/>
          </p:nvSpPr>
          <p:spPr>
            <a:xfrm>
              <a:off x="8151962" y="1685652"/>
              <a:ext cx="3275013" cy="4408488"/>
            </a:xfrm>
            <a:custGeom>
              <a:rect b="b" l="l" r="r" t="t"/>
              <a:pathLst>
                <a:path extrusionOk="0" h="10000" w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4" name="Google Shape;24;p2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rect b="b" l="l" r="r" t="t"/>
              <a:pathLst>
                <a:path extrusionOk="0" h="10000" w="10002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dk2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765025" y="1301360"/>
            <a:ext cx="961297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765025" y="4216328"/>
            <a:ext cx="9612971" cy="1143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" name="Google Shape;37;p4" title="Crop Mark"/>
          <p:cNvSpPr/>
          <p:nvPr/>
        </p:nvSpPr>
        <p:spPr>
          <a:xfrm>
            <a:off x="8151962" y="1685652"/>
            <a:ext cx="3275013" cy="4408488"/>
          </a:xfrm>
          <a:custGeom>
            <a:rect b="b" l="l" r="r" t="t"/>
            <a:pathLst>
              <a:path extrusionOk="0" h="5554" w="4125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371600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6525403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1371600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1371600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3" type="body"/>
          </p:nvPr>
        </p:nvSpPr>
        <p:spPr>
          <a:xfrm>
            <a:off x="6525014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6"/>
          <p:cNvSpPr txBox="1"/>
          <p:nvPr>
            <p:ph idx="4" type="body"/>
          </p:nvPr>
        </p:nvSpPr>
        <p:spPr>
          <a:xfrm>
            <a:off x="6525014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9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6256020" y="685801"/>
            <a:ext cx="521208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indent="-3302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indent="-3302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9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0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/>
          <p:nvPr>
            <p:ph idx="2" type="pic"/>
          </p:nvPr>
        </p:nvSpPr>
        <p:spPr>
          <a:xfrm>
            <a:off x="5532120" y="0"/>
            <a:ext cx="6659880" cy="685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2000"/>
              <a:buFont typeface="Libre Franklin"/>
              <a:buNone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76" name="Google Shape;76;p10"/>
          <p:cNvSpPr txBox="1"/>
          <p:nvPr>
            <p:ph idx="1" type="body"/>
          </p:nvPr>
        </p:nvSpPr>
        <p:spPr>
          <a:xfrm>
            <a:off x="723900" y="2855968"/>
            <a:ext cx="3855720" cy="3011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0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 rot="5400000">
            <a:off x="4386262" y="-719138"/>
            <a:ext cx="3571875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 rot="5400000">
            <a:off x="7757822" y="2462895"/>
            <a:ext cx="5243244" cy="156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 rot="5400000">
            <a:off x="2839798" y="-844042"/>
            <a:ext cx="5243244" cy="8179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b="0" i="0" sz="4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b="0" i="1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30200" lvl="5" marL="27432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b="0" i="1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b="0" i="1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/>
          <p:nvPr>
            <p:ph type="ctrTitle"/>
          </p:nvPr>
        </p:nvSpPr>
        <p:spPr>
          <a:xfrm>
            <a:off x="1915383" y="208899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Libre Franklin"/>
              <a:buNone/>
            </a:pPr>
            <a:r>
              <a:rPr lang="en-US" sz="5400"/>
              <a:t>REDUCING ALCOHOL DISORDER IN ADOLESCENTS</a:t>
            </a:r>
            <a:endParaRPr/>
          </a:p>
        </p:txBody>
      </p:sp>
      <p:sp>
        <p:nvSpPr>
          <p:cNvPr id="98" name="Google Shape;98;p13"/>
          <p:cNvSpPr txBox="1"/>
          <p:nvPr>
            <p:ph idx="1" type="subTitle"/>
          </p:nvPr>
        </p:nvSpPr>
        <p:spPr>
          <a:xfrm>
            <a:off x="1237000" y="5184504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 sz="1800"/>
              <a:t>Cas Huisman</a:t>
            </a:r>
            <a:endParaRPr/>
          </a:p>
          <a:p>
            <a:pPr indent="0" lvl="0" marL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 sz="1800"/>
              <a:t>B00376757</a:t>
            </a:r>
            <a:endParaRPr/>
          </a:p>
          <a:p>
            <a:pPr indent="0" lvl="0" marL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 sz="1800"/>
              <a:t>Psychology of Addictive Behaviour</a:t>
            </a:r>
            <a:endParaRPr/>
          </a:p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2054004" y="4224196"/>
            <a:ext cx="822260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 parent based intervention to reduce alcohol use amongst adolescents residing in Scotland </a:t>
            </a:r>
            <a:endParaRPr/>
          </a:p>
        </p:txBody>
      </p:sp>
      <p:pic>
        <p:nvPicPr>
          <p:cNvPr id="101" name="Google Shape;1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type="title"/>
          </p:nvPr>
        </p:nvSpPr>
        <p:spPr>
          <a:xfrm>
            <a:off x="1371600" y="480138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Adolescent alcohol use in Scotland</a:t>
            </a:r>
            <a:endParaRPr/>
          </a:p>
        </p:txBody>
      </p:sp>
      <p:sp>
        <p:nvSpPr>
          <p:cNvPr id="107" name="Google Shape;107;p14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064083" y="6551342"/>
            <a:ext cx="307963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SALSUS (2016), HBSC (2016), Scottish Government (2008)</a:t>
            </a:r>
            <a:endParaRPr/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741" y="1337388"/>
            <a:ext cx="3183622" cy="23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3741" y="3757658"/>
            <a:ext cx="3183623" cy="231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1116" y="1341304"/>
            <a:ext cx="3183622" cy="2300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76708" y="3759728"/>
            <a:ext cx="3178030" cy="230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64083" y="1337387"/>
            <a:ext cx="3243263" cy="473038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/>
          <p:nvPr/>
        </p:nvSpPr>
        <p:spPr>
          <a:xfrm>
            <a:off x="1369278" y="6090797"/>
            <a:ext cx="10151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Alcohol misuse is estimated to cost the Scottish society between £2.5 million and £4.6 million per year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"/>
              <a:buNone/>
            </a:pPr>
            <a:r>
              <a:rPr lang="en-US">
                <a:solidFill>
                  <a:schemeClr val="dk1"/>
                </a:solidFill>
              </a:rPr>
              <a:t>Adolescent alcohol use in Scotland</a:t>
            </a:r>
            <a:endParaRPr/>
          </a:p>
        </p:txBody>
      </p:sp>
      <p:sp>
        <p:nvSpPr>
          <p:cNvPr id="121" name="Google Shape;121;p15"/>
          <p:cNvSpPr txBox="1"/>
          <p:nvPr>
            <p:ph idx="1" type="body"/>
          </p:nvPr>
        </p:nvSpPr>
        <p:spPr>
          <a:xfrm>
            <a:off x="1371600" y="1977258"/>
            <a:ext cx="9697428" cy="4634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Physical risks </a:t>
            </a:r>
            <a:r>
              <a:rPr i="1" lang="en-US" sz="800">
                <a:solidFill>
                  <a:schemeClr val="dk1"/>
                </a:solidFill>
              </a:rPr>
              <a:t>(Maldonado-Molina, Reingle, Tobler, &amp; Komro, 2010; Perkins, 2002; SHAAP, 2014; Swahn, Bossarte, Ashby, &amp; Meyers, 2010)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Mental health problems </a:t>
            </a:r>
            <a:r>
              <a:rPr i="1" lang="en-US" sz="800">
                <a:solidFill>
                  <a:schemeClr val="dk1"/>
                </a:solidFill>
              </a:rPr>
              <a:t>(Bava, &amp; Tapert, 2010; Boden, Fergusson, 2014; Clark, Thatcher, &amp; Tapert, 2008; Marshall, 2014; Spear, 2018; Welch, Carson, &amp; Lawrie, 2013)</a:t>
            </a:r>
            <a:endParaRPr b="1" sz="800">
              <a:solidFill>
                <a:schemeClr val="dk1"/>
              </a:solidFill>
            </a:endParaRPr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Increased chance of </a:t>
            </a:r>
            <a:r>
              <a:rPr b="1" lang="en-US">
                <a:solidFill>
                  <a:schemeClr val="dk1"/>
                </a:solidFill>
              </a:rPr>
              <a:t>alcohol dependence </a:t>
            </a:r>
            <a:r>
              <a:rPr lang="en-US">
                <a:solidFill>
                  <a:schemeClr val="dk1"/>
                </a:solidFill>
              </a:rPr>
              <a:t>later in life </a:t>
            </a:r>
            <a:r>
              <a:rPr i="1" lang="en-US" sz="800">
                <a:solidFill>
                  <a:schemeClr val="dk1"/>
                </a:solidFill>
              </a:rPr>
              <a:t>(Grant, &amp; Dawson, 1997; Swendsen et al., 2009) 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Behavioural problems </a:t>
            </a:r>
            <a:r>
              <a:rPr i="1" lang="en-US" sz="800">
                <a:solidFill>
                  <a:schemeClr val="dk1"/>
                </a:solidFill>
              </a:rPr>
              <a:t>(Komro, Tobler, Maldonado-Molina, &amp; Perry, 2010; Luk et al., 2016; Perkins, 2002)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Risky sexual behaviour </a:t>
            </a:r>
            <a:r>
              <a:rPr b="1" i="1" lang="en-US" sz="800">
                <a:solidFill>
                  <a:schemeClr val="dk1"/>
                </a:solidFill>
              </a:rPr>
              <a:t>(</a:t>
            </a:r>
            <a:r>
              <a:rPr i="1" lang="en-US" sz="800">
                <a:solidFill>
                  <a:schemeClr val="dk1"/>
                </a:solidFill>
              </a:rPr>
              <a:t>Mason et al., 2010)</a:t>
            </a:r>
            <a:endParaRPr/>
          </a:p>
          <a:p>
            <a:pPr indent="-3332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800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>
                <a:solidFill>
                  <a:schemeClr val="dk1"/>
                </a:solidFill>
              </a:rPr>
              <a:t>The younger an adolescent starts drinking, the more severe the consequences. </a:t>
            </a:r>
            <a:r>
              <a:rPr i="1" lang="en-US" sz="800">
                <a:solidFill>
                  <a:schemeClr val="dk1"/>
                </a:solidFill>
              </a:rPr>
              <a:t>(Flory, Lynam, Milich, Leukefeld, &amp; Clayton, 2004)</a:t>
            </a:r>
            <a:endParaRPr/>
          </a:p>
        </p:txBody>
      </p: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371600" y="1351795"/>
            <a:ext cx="102135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Risks include</a:t>
            </a:r>
            <a:endParaRPr/>
          </a:p>
        </p:txBody>
      </p:sp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Factors causing adolescent alcohol use</a:t>
            </a:r>
            <a:endParaRPr/>
          </a:p>
        </p:txBody>
      </p:sp>
      <p:sp>
        <p:nvSpPr>
          <p:cNvPr id="130" name="Google Shape;130;p16"/>
          <p:cNvSpPr txBox="1"/>
          <p:nvPr>
            <p:ph idx="1" type="body"/>
          </p:nvPr>
        </p:nvSpPr>
        <p:spPr>
          <a:xfrm>
            <a:off x="1371600" y="2316190"/>
            <a:ext cx="9601200" cy="3941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Social </a:t>
            </a:r>
            <a:r>
              <a:rPr i="1" lang="en-US" sz="900">
                <a:solidFill>
                  <a:schemeClr val="dk1"/>
                </a:solidFill>
              </a:rPr>
              <a:t>(Guo, Hawkins, Hill, &amp; Abbott, 2001; Power, Stewart, Hughes, &amp; Arbona 2005; Swaim, 1991; Walls, Fairlie, &amp; Wood, 2009)</a:t>
            </a:r>
            <a:endParaRPr i="1" sz="900">
              <a:solidFill>
                <a:schemeClr val="dk1"/>
              </a:solidFill>
            </a:endParaRPr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Cognitive </a:t>
            </a:r>
            <a:r>
              <a:rPr i="1" lang="en-US" sz="800">
                <a:solidFill>
                  <a:schemeClr val="dk1"/>
                </a:solidFill>
              </a:rPr>
              <a:t>(Guo et al., 2001)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Genetic </a:t>
            </a:r>
            <a:r>
              <a:rPr i="1" lang="en-US" sz="800">
                <a:solidFill>
                  <a:schemeClr val="dk1"/>
                </a:solidFill>
              </a:rPr>
              <a:t>(Derringer, Krueger, Mcgue, &amp; Lacono, 2008)</a:t>
            </a:r>
            <a:endParaRPr i="1" sz="800">
              <a:solidFill>
                <a:schemeClr val="dk1"/>
              </a:solidFill>
            </a:endParaRPr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Physical/mental illness </a:t>
            </a:r>
            <a:r>
              <a:rPr i="1" lang="en-US" sz="800">
                <a:solidFill>
                  <a:schemeClr val="dk1"/>
                </a:solidFill>
              </a:rPr>
              <a:t>(Power et al., 2005)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b="1" lang="en-US">
                <a:solidFill>
                  <a:schemeClr val="dk1"/>
                </a:solidFill>
              </a:rPr>
              <a:t>Environmental: </a:t>
            </a:r>
            <a:r>
              <a:rPr i="1" lang="en-US" sz="900">
                <a:solidFill>
                  <a:schemeClr val="dk1"/>
                </a:solidFill>
              </a:rPr>
              <a:t>(Guo et al., 2001; Kuntsche, &amp; Kuntsche, 2016; Power et al., 2005; Ryan et al., 2011; Ryan, Jorm, &amp; Lubman, 2010; Swaim, 1991; Turrisi, &amp; Ray, 2010; Turrisi, Jaccard, Taki, Dunnam, &amp; Grimes, 2001; Walls, Fairlie, &amp; Wood, 2009; Yap, Cheong, Zaravinos, Lubman, &amp; Jorm, 2017)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 modelling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Limiting availability of alcohol 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Parental monitoring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Parent-child relationship</a:t>
            </a:r>
            <a:endParaRPr/>
          </a:p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1371600" y="1593032"/>
            <a:ext cx="819243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Many factors found to play a role in delay of alcohol initiation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Parent based intervention</a:t>
            </a:r>
            <a:endParaRPr/>
          </a:p>
        </p:txBody>
      </p:sp>
      <p:sp>
        <p:nvSpPr>
          <p:cNvPr id="139" name="Google Shape;139;p17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1" marL="91440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i="0" lang="en-US" sz="2400">
                <a:solidFill>
                  <a:schemeClr val="dk1"/>
                </a:solidFill>
              </a:rPr>
              <a:t>Parenting guidelines for Adolescent Alcohol Use </a:t>
            </a:r>
            <a:r>
              <a:rPr lang="en-US" sz="800">
                <a:solidFill>
                  <a:schemeClr val="dk1"/>
                </a:solidFill>
              </a:rPr>
              <a:t>(Gilligan, Kypri, 2012; Parenting Strategies Program, 2010; Ryan et al., 2011; Ryan, Jorm, &amp; Lubman, 2010) 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i="0" lang="en-US" sz="2400">
                <a:solidFill>
                  <a:schemeClr val="dk1"/>
                </a:solidFill>
              </a:rPr>
              <a:t>Örebro Prevention Program (OPP) </a:t>
            </a:r>
            <a:r>
              <a:rPr lang="en-US" sz="800">
                <a:solidFill>
                  <a:schemeClr val="dk1"/>
                </a:solidFill>
              </a:rPr>
              <a:t>(Koutakis, Stattin, &amp; Kerr, 2008)</a:t>
            </a:r>
            <a:endParaRPr sz="800">
              <a:solidFill>
                <a:schemeClr val="dk1"/>
              </a:solidFill>
            </a:endParaRPr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i="0" lang="en-US" sz="2400">
                <a:solidFill>
                  <a:schemeClr val="dk1"/>
                </a:solidFill>
              </a:rPr>
              <a:t>Parent Based Intervention (PBI) </a:t>
            </a:r>
            <a:r>
              <a:rPr lang="en-US" sz="800">
                <a:solidFill>
                  <a:schemeClr val="dk1"/>
                </a:solidFill>
              </a:rPr>
              <a:t>(Ainbinder, Bissett, Riedel, Turrisi, &amp; Ray, 2008; Turrisi, Abar, Mallett, &amp; Jaccard, 2010; Turrisi, &amp; Ray, 2010)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i="0" lang="en-US" sz="2400">
                <a:solidFill>
                  <a:schemeClr val="dk1"/>
                </a:solidFill>
              </a:rPr>
              <a:t>Familias Unidas </a:t>
            </a:r>
            <a:r>
              <a:rPr lang="en-US" sz="800">
                <a:solidFill>
                  <a:schemeClr val="dk1"/>
                </a:solidFill>
              </a:rPr>
              <a:t>(Prado et al., 2012) 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i="0" lang="en-US" sz="2400">
                <a:solidFill>
                  <a:schemeClr val="dk1"/>
                </a:solidFill>
              </a:rPr>
              <a:t>Steps Towards Alcohol Misuse Prevention Program (STAMPP) </a:t>
            </a:r>
            <a:r>
              <a:rPr lang="en-US" sz="800">
                <a:solidFill>
                  <a:schemeClr val="dk1"/>
                </a:solidFill>
              </a:rPr>
              <a:t>(McKay et al., 2018)</a:t>
            </a:r>
            <a:endParaRPr/>
          </a:p>
        </p:txBody>
      </p:sp>
      <p:sp>
        <p:nvSpPr>
          <p:cNvPr id="140" name="Google Shape;140;p1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1371599" y="1428750"/>
            <a:ext cx="730261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Existing methods </a:t>
            </a:r>
            <a:r>
              <a:rPr i="1" lang="en-US" sz="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(Gilligan, Kypri, &amp; Lubman, 2012; Kuntsche, &amp; Kuntsche, 2016)</a:t>
            </a:r>
            <a:endParaRPr i="1" sz="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42" name="Google Shape;1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Parent based intervention</a:t>
            </a:r>
            <a:endParaRPr/>
          </a:p>
        </p:txBody>
      </p:sp>
      <p:sp>
        <p:nvSpPr>
          <p:cNvPr id="148" name="Google Shape;148;p18"/>
          <p:cNvSpPr txBox="1"/>
          <p:nvPr>
            <p:ph idx="1" type="body"/>
          </p:nvPr>
        </p:nvSpPr>
        <p:spPr>
          <a:xfrm>
            <a:off x="1371600" y="2286000"/>
            <a:ext cx="5033394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What works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Intensity of program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Developmentally appropriate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Rule setting on underage substance use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Parental monitoring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Improved parent-child communication</a:t>
            </a:r>
            <a:endParaRPr/>
          </a:p>
          <a:p>
            <a:pPr indent="-384048" lvl="1" marL="91440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Negative parent attitudes</a:t>
            </a:r>
            <a:endParaRPr/>
          </a:p>
        </p:txBody>
      </p:sp>
      <p:sp>
        <p:nvSpPr>
          <p:cNvPr id="149" name="Google Shape;149;p18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1371600" y="1428750"/>
            <a:ext cx="969742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Evaluating current methods </a:t>
            </a:r>
            <a:r>
              <a:rPr i="1" lang="en-US" sz="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(Donovan et al., 2012; Gilligan, &amp; Kypri, 2012; Turrisi, &amp; Ray, 2010; Turrisi, Jaccard, Taki, Dunnam, &amp; Grimes, 2001; Koutakis et al., 2008; Petrie, Bunn, &amp; Byrne, 2007; Hayes, Smart, Toumbourou, &amp; Sanson, 2004; Yap et al., 2017; Nash, McQueen, &amp; Bray, 2005; National Institute on Alcohol Abuse and Alcoholism, 2006; Kuntsche, &amp; Kuntsche, 2019; Foxcroft, &amp; Tsertsvadze, 2011; Smit, Verdurmen, Monshouwer, &amp; Smit, 2008)</a:t>
            </a:r>
            <a:endParaRPr i="1" sz="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6404994" y="2286000"/>
            <a:ext cx="5033394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marR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■"/>
            </a:pPr>
            <a:r>
              <a:rPr lang="en-US" sz="2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Limitations</a:t>
            </a:r>
            <a:endParaRPr/>
          </a:p>
          <a:p>
            <a:pPr indent="-384048" lvl="1" marL="914400" marR="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–"/>
            </a:pPr>
            <a:r>
              <a:rPr b="0" i="1" lang="en-US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Communicating program to parents</a:t>
            </a:r>
            <a:endParaRPr/>
          </a:p>
          <a:p>
            <a:pPr indent="-384048" lvl="1" marL="914400" marR="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–"/>
            </a:pPr>
            <a:r>
              <a:rPr b="0" i="1" lang="en-US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Only in subgroups</a:t>
            </a:r>
            <a:endParaRPr/>
          </a:p>
          <a:p>
            <a:pPr indent="-384048" lvl="1" marL="914400" marR="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–"/>
            </a:pPr>
            <a:r>
              <a:rPr b="0" i="1" lang="en-US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Low adherence to program</a:t>
            </a:r>
            <a:endParaRPr/>
          </a:p>
          <a:p>
            <a:pPr indent="-384048" lvl="1" marL="914400" marR="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–"/>
            </a:pPr>
            <a:r>
              <a:rPr b="0" i="1" lang="en-US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Parents’ belief of inevitability</a:t>
            </a:r>
            <a:endParaRPr/>
          </a:p>
          <a:p>
            <a:pPr indent="-384048" lvl="1" marL="914400" marR="0" rtl="0" algn="l">
              <a:lnSpc>
                <a:spcPct val="9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"/>
              <a:buChar char="–"/>
            </a:pPr>
            <a:r>
              <a:rPr b="0" i="1" lang="en-US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No long-term evidence</a:t>
            </a:r>
            <a:endParaRPr/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Parent based intervention</a:t>
            </a:r>
            <a:endParaRPr/>
          </a:p>
        </p:txBody>
      </p:sp>
      <p:sp>
        <p:nvSpPr>
          <p:cNvPr id="158" name="Google Shape;158;p19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School meeting for parents at the start of the second year of secondary education </a:t>
            </a:r>
            <a:r>
              <a:rPr i="1" lang="en-US" sz="900">
                <a:solidFill>
                  <a:schemeClr val="dk1"/>
                </a:solidFill>
              </a:rPr>
              <a:t>(Hayes et al., 2004)</a:t>
            </a:r>
            <a:endParaRPr/>
          </a:p>
          <a:p>
            <a:pPr indent="-384048" lvl="0" marL="384048" rtl="0" algn="l">
              <a:lnSpc>
                <a:spcPct val="8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Show relevance of the issue and that parents play a role in adolescent alcohol use </a:t>
            </a:r>
            <a:r>
              <a:rPr i="1" lang="en-US" sz="900">
                <a:solidFill>
                  <a:schemeClr val="dk1"/>
                </a:solidFill>
              </a:rPr>
              <a:t>(Koutakis et al., 2008) </a:t>
            </a:r>
            <a:endParaRPr/>
          </a:p>
          <a:p>
            <a:pPr indent="-384048" lvl="0" marL="384048" rtl="0" algn="l">
              <a:lnSpc>
                <a:spcPct val="8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Give evidence-based guidelines what parents can do at home </a:t>
            </a:r>
            <a:r>
              <a:rPr i="1" lang="en-US" sz="1000">
                <a:solidFill>
                  <a:schemeClr val="dk1"/>
                </a:solidFill>
              </a:rPr>
              <a:t>(Guo et al., 2001; Hayes et al., 2004; Nash et al., 2005; NIAAA, 2006; Ryan et al., 2011; Ryan et al., 2010; Swaim, 1991; Parenting Strategies Program, 2010; Power et al., 2005; Koutakis et al., 2008;; Yap et al., 2017)</a:t>
            </a:r>
            <a:endParaRPr>
              <a:solidFill>
                <a:schemeClr val="dk1"/>
              </a:solidFill>
            </a:endParaRPr>
          </a:p>
          <a:p>
            <a:pPr indent="-384048" lvl="1" marL="914400" rtl="0" algn="l">
              <a:lnSpc>
                <a:spcPct val="8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Parental monitoring</a:t>
            </a:r>
            <a:endParaRPr/>
          </a:p>
          <a:p>
            <a:pPr indent="-384048" lvl="1" marL="914400" rtl="0" algn="l">
              <a:lnSpc>
                <a:spcPct val="8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Rule setting</a:t>
            </a:r>
            <a:endParaRPr/>
          </a:p>
          <a:p>
            <a:pPr indent="-384048" lvl="1" marL="914400" rtl="0" algn="l">
              <a:lnSpc>
                <a:spcPct val="8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Parent-child communication</a:t>
            </a:r>
            <a:endParaRPr/>
          </a:p>
          <a:p>
            <a:pPr indent="-384048" lvl="1" marL="914400" rtl="0" algn="l">
              <a:lnSpc>
                <a:spcPct val="8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>
                <a:solidFill>
                  <a:schemeClr val="dk1"/>
                </a:solidFill>
              </a:rPr>
              <a:t>Parent modelling</a:t>
            </a:r>
            <a:endParaRPr/>
          </a:p>
          <a:p>
            <a:pPr indent="-384048" lvl="0" marL="384048" rtl="0" algn="l">
              <a:lnSpc>
                <a:spcPct val="8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Follow up with personalised letters and email </a:t>
            </a:r>
            <a:r>
              <a:rPr i="1" lang="en-US" sz="900">
                <a:solidFill>
                  <a:schemeClr val="dk1"/>
                </a:solidFill>
              </a:rPr>
              <a:t>(Ainbinder et al., 2008; Dijkstra, 2008)</a:t>
            </a:r>
            <a:endParaRPr/>
          </a:p>
          <a:p>
            <a:pPr indent="0" lvl="0" marL="0" rtl="0" algn="l">
              <a:lnSpc>
                <a:spcPct val="8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</a:pPr>
            <a:r>
              <a:t/>
            </a:r>
            <a:endParaRPr i="1" sz="900">
              <a:solidFill>
                <a:schemeClr val="dk1"/>
              </a:solidFill>
            </a:endParaRPr>
          </a:p>
        </p:txBody>
      </p:sp>
      <p:sp>
        <p:nvSpPr>
          <p:cNvPr id="159" name="Google Shape;159;p19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1371600" y="1469181"/>
            <a:ext cx="66734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Suggested method </a:t>
            </a:r>
            <a:r>
              <a:rPr i="1" lang="en-US" sz="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(Kuntsche, &amp; Kuntsche, 2019; Turrisi, &amp; Ray, 2010)</a:t>
            </a:r>
            <a:endParaRPr i="1" sz="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Parent based intervention</a:t>
            </a:r>
            <a:endParaRPr/>
          </a:p>
        </p:txBody>
      </p:sp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In line with social learning theory as well as others </a:t>
            </a:r>
            <a:r>
              <a:rPr i="1" lang="en-US" sz="800">
                <a:solidFill>
                  <a:schemeClr val="dk1"/>
                </a:solidFill>
              </a:rPr>
              <a:t>(Kuntsche, &amp; Kuntsche, 2019, Bandura, 1986; Bronfenbrenner, 1979; Oetting, &amp; Donnermeyer, 1998)</a:t>
            </a:r>
            <a:endParaRPr i="1" sz="800">
              <a:solidFill>
                <a:schemeClr val="dk1"/>
              </a:solidFill>
            </a:endParaRPr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Based on existing, working evidence-based methods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Parents are motivated to help their children </a:t>
            </a:r>
            <a:r>
              <a:rPr i="1" lang="en-US" sz="800">
                <a:solidFill>
                  <a:schemeClr val="dk1"/>
                </a:solidFill>
              </a:rPr>
              <a:t>(American College of Health Association, 2005;</a:t>
            </a:r>
            <a:r>
              <a:rPr b="1" i="1" lang="en-US" sz="800">
                <a:solidFill>
                  <a:schemeClr val="dk1"/>
                </a:solidFill>
              </a:rPr>
              <a:t> </a:t>
            </a:r>
            <a:r>
              <a:rPr i="1" lang="en-US" sz="800">
                <a:solidFill>
                  <a:schemeClr val="dk1"/>
                </a:solidFill>
              </a:rPr>
              <a:t>Dusenbury, 2000; Mallett, Varvil-Weld, Turrisi, &amp; Read, 2011; Wood, Read, Mitchell, &amp; Brand, 2004)</a:t>
            </a:r>
            <a:endParaRPr i="1" sz="800">
              <a:solidFill>
                <a:schemeClr val="dk1"/>
              </a:solidFill>
            </a:endParaRPr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Evidence uses Western samples and a Scottish study, likely generalisable to Scotland</a:t>
            </a:r>
            <a:endParaRPr/>
          </a:p>
          <a:p>
            <a:pPr indent="-257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-257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  <a:p>
            <a:pPr indent="-257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68" name="Google Shape;168;p20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1371600" y="1469181"/>
            <a:ext cx="66734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Effectiveness</a:t>
            </a:r>
            <a:endParaRPr/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Parent based intervention</a:t>
            </a:r>
            <a:endParaRPr/>
          </a:p>
        </p:txBody>
      </p:sp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Uncertainty about the long-term effectiveness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Hard to attract and retain parents in high-risk families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May still only work in subgroups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Possibly low adherence to program and guidelines</a:t>
            </a:r>
            <a:endParaRPr/>
          </a:p>
          <a:p>
            <a:pPr indent="-257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7" name="Google Shape;177;p2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1371600" y="1469181"/>
            <a:ext cx="66734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Limitations </a:t>
            </a:r>
            <a:r>
              <a:rPr i="1" lang="en-US" sz="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(Gilligan, &amp; Kypri, 2012;  Smit et al., 2008) </a:t>
            </a:r>
            <a:endParaRPr/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185" name="Google Shape;185;p22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4048" lvl="0" marL="384048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High adolescent alcohol use in Scotland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Environmental causes affect everyone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New intervention based on existing parent based interventions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Focus on four guidelines</a:t>
            </a:r>
            <a:endParaRPr/>
          </a:p>
          <a:p>
            <a:pPr indent="-384048" lvl="0" marL="384048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</a:pPr>
            <a:r>
              <a:rPr lang="en-US">
                <a:solidFill>
                  <a:schemeClr val="dk1"/>
                </a:solidFill>
              </a:rPr>
              <a:t>Reaches most parents and adolescents</a:t>
            </a:r>
            <a:endParaRPr/>
          </a:p>
        </p:txBody>
      </p:sp>
      <p:sp>
        <p:nvSpPr>
          <p:cNvPr id="186" name="Google Shape;186;p22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193" name="Google Shape;193;p23"/>
          <p:cNvSpPr txBox="1"/>
          <p:nvPr>
            <p:ph idx="1" type="body"/>
          </p:nvPr>
        </p:nvSpPr>
        <p:spPr>
          <a:xfrm>
            <a:off x="1371600" y="1359016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Ainbinder, D., Bissett, D., Riedel, R., Turrisi, R., Ray, A. (2008). </a:t>
            </a:r>
            <a:r>
              <a:rPr i="1" lang="en-US" sz="1200"/>
              <a:t>Does stressing parental limits on alcohol consumption reduce binge drinking in		college students?. </a:t>
            </a:r>
            <a:r>
              <a:rPr lang="en-US" sz="1200"/>
              <a:t>Paper presented at the Annual Meeting of the Rocky Mountain Psychological Association; Boise, ID.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American College of Health Association. (2005).</a:t>
            </a:r>
            <a:r>
              <a:rPr b="1" lang="en-US" sz="1200"/>
              <a:t> </a:t>
            </a:r>
            <a:r>
              <a:rPr lang="en-US" sz="1200"/>
              <a:t>The American College Health Association National College Health Assessment (ACHA-NCHA),	spring 2003 reference group report. </a:t>
            </a:r>
            <a:r>
              <a:rPr i="1" lang="en-US" sz="1200"/>
              <a:t>Journal of American College Health, 53 </a:t>
            </a:r>
            <a:r>
              <a:rPr lang="en-US" sz="1200"/>
              <a:t>(5) (2005), pp. 199-210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Baer, J. S., Kivlahan, D. R., Blume, A. W., McKnight, P., &amp; Marlatt, G. A. (2001). Brief intervention for heavy-drinking college students: 4-year	follow-up and natural history. </a:t>
            </a:r>
            <a:r>
              <a:rPr i="1" lang="en-US" sz="1200"/>
              <a:t>American Journal of Public Health</a:t>
            </a:r>
            <a:r>
              <a:rPr lang="en-US" sz="1200"/>
              <a:t>, </a:t>
            </a:r>
            <a:r>
              <a:rPr i="1" lang="en-US" sz="1200"/>
              <a:t>91</a:t>
            </a:r>
            <a:r>
              <a:rPr lang="en-US" sz="1200"/>
              <a:t>(8), 1310–1316. https://doi-org.proxy			-ub.rug.nl/10.2105/AJPH.91.8.1310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Bava, S., &amp; Tapert, S. F. (2010). Adolescent brain development and the risk for alcohol and other drug problems. </a:t>
            </a:r>
            <a:r>
              <a:rPr i="1" lang="en-US" sz="1200"/>
              <a:t>Neuropsychology		Review</a:t>
            </a:r>
            <a:r>
              <a:rPr lang="en-US" sz="1200"/>
              <a:t>, </a:t>
            </a:r>
            <a:r>
              <a:rPr i="1" lang="en-US" sz="1200"/>
              <a:t>20</a:t>
            </a:r>
            <a:r>
              <a:rPr lang="en-US" sz="1200"/>
              <a:t>(4), 398–413. https://doi-org.proxy-ub.rug.nl/10.1007/s11065-010-9146-6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Bandura, A. (1986). </a:t>
            </a:r>
            <a:r>
              <a:rPr i="1" lang="en-US" sz="1200"/>
              <a:t>Social foundations of thought and action: A social cognitive theory</a:t>
            </a:r>
            <a:r>
              <a:rPr lang="en-US" sz="1200"/>
              <a:t>. Englewood Cliffs, NJ: Prentice-Hall, Inc. Retrieved	from http://search.ebscohost.com.proxy-ub.rug.nl/login.aspx?direct=true&amp;db=psyh&amp;AN=1985-98423-000&amp;site=ehost		-live&amp;scope=site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Black, C., Setterfield, L., Murray, L. (Eds.) (2016).</a:t>
            </a:r>
            <a:r>
              <a:rPr i="1" lang="en-US" sz="1200"/>
              <a:t> Scottish Schools Adolescent Lifestyle and Substance Use Survey (SALSUS): Alcohol Report	2015.</a:t>
            </a:r>
            <a:endParaRPr sz="1200"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Boden, J. M. and Fergusson, D. M. (2014). The Short‐ and Long‐Term Consequences of Adolescent Alcohol Use. In Young People and Alcohol	(eds J. B. Saunders and J. M. Rey). doi:10.1002/9781118785089.ch3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Bronfenbrenner, U. (1979). </a:t>
            </a:r>
            <a:r>
              <a:rPr i="1" lang="en-US" sz="1200"/>
              <a:t>The ecology of human development: Experiments by nature and design. </a:t>
            </a:r>
            <a:r>
              <a:rPr lang="en-US" sz="1200"/>
              <a:t>Cambridge, MA: Harvard University		Press. 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Clark, D. B., Thatcher, D. L., &amp; Tapert, S. F. (2008). Alcohol, psychological dysregulation, and adolescent brain development. </a:t>
            </a:r>
            <a:r>
              <a:rPr i="1" lang="en-US" sz="1200"/>
              <a:t>Alcoholism:		Clinical and Experimental Research</a:t>
            </a:r>
            <a:r>
              <a:rPr lang="en-US" sz="1200"/>
              <a:t>, </a:t>
            </a:r>
            <a:r>
              <a:rPr i="1" lang="en-US" sz="1200"/>
              <a:t>32</a:t>
            </a:r>
            <a:r>
              <a:rPr lang="en-US" sz="1200"/>
              <a:t>(3), 375–385. https://doi-org.proxy-ub.rug.nl/10.1111/j.1530-0277.2007.00601.x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Derringer, J., Krueger, R. F., Mcgue, M., Lacono, W. G. (2008). Genetic and environmental contributions to the diversity of substances used in	adolescent twins: a longitudinal study of age and sex effects. </a:t>
            </a:r>
            <a:r>
              <a:rPr i="1" lang="en-US" sz="1200"/>
              <a:t>Addiction, 103</a:t>
            </a:r>
            <a:r>
              <a:rPr lang="en-US" sz="1200"/>
              <a:t>, 1744–51</a:t>
            </a:r>
            <a:endParaRPr/>
          </a:p>
        </p:txBody>
      </p:sp>
      <p:sp>
        <p:nvSpPr>
          <p:cNvPr id="194" name="Google Shape;194;p23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24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1371600" y="1342239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Dijkstra, A. (2008). The Psychology of Tailoring‐Ingredients in Computer‐Tailored Persuasion. </a:t>
            </a:r>
            <a:r>
              <a:rPr i="1" lang="en-US" sz="1200"/>
              <a:t>Social and Personality Psychology Compass, </a:t>
            </a:r>
            <a:r>
              <a:rPr lang="en-US" sz="1200"/>
              <a:t>2,		765-784. 10.1111/j.1751-9004.2008.00081.x.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Donovan, E., Wood, M., Frayjo, K., Black, R. A., &amp; Surette, D. A. (2012). A randomized, controlled trial to test the efficacy of an online, parent		-based intervention for reducing the risks associated with college-student alcohol use. </a:t>
            </a:r>
            <a:r>
              <a:rPr i="1" lang="en-US" sz="1200"/>
              <a:t>Addictive Behaviors</a:t>
            </a:r>
            <a:r>
              <a:rPr lang="en-US" sz="1200"/>
              <a:t>, </a:t>
            </a:r>
            <a:r>
              <a:rPr i="1" lang="en-US" sz="1200"/>
              <a:t>37</a:t>
            </a:r>
            <a:r>
              <a:rPr lang="en-US" sz="1200"/>
              <a:t>(1), 25–35.		https://doi-org.proxy-ub.rug.nl/10.1016/j.addbeh.2011.09.007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Dusenbury, L. (2000). Family-based drug abuse prevention programs: A review. </a:t>
            </a:r>
            <a:r>
              <a:rPr i="1" lang="en-US" sz="1200"/>
              <a:t>The Journal of Primary Prevention</a:t>
            </a:r>
            <a:r>
              <a:rPr lang="en-US" sz="1200"/>
              <a:t>, </a:t>
            </a:r>
            <a:r>
              <a:rPr i="1" lang="en-US" sz="1200"/>
              <a:t>20</a:t>
            </a:r>
            <a:r>
              <a:rPr lang="en-US" sz="1200"/>
              <a:t>(4), 337–352.		 https://doi-org.proxy-ub.rug.nl/10.1023/A:1021366721649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Flory, K., Lynam, D., Milich, R., Leukefeld, C., &amp; Clayton, R. (2004). Early adolescent through young adult alcohol and marijuana use		trajectories: Early predictors, young adult outcomes, and predictive utility. </a:t>
            </a:r>
            <a:r>
              <a:rPr i="1" lang="en-US" sz="1200"/>
              <a:t>Development and Psychopathology</a:t>
            </a:r>
            <a:r>
              <a:rPr lang="en-US" sz="1200"/>
              <a:t>, </a:t>
            </a:r>
            <a:r>
              <a:rPr i="1" lang="en-US" sz="1200"/>
              <a:t>16</a:t>
            </a:r>
            <a:r>
              <a:rPr lang="en-US" sz="1200"/>
              <a:t>(1), 193–213.		https://doi-org.proxy-ub.rug.nl/10.1017/S0954579404044475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Foxcroft, D. &amp; Tsertsvadze, A. (2011). Universal family-based prevention programs for alcohol misuse in young people. </a:t>
            </a:r>
            <a:r>
              <a:rPr i="1" lang="en-US" sz="1200"/>
              <a:t>Cochrane database o	systematic reviews (Online)</a:t>
            </a:r>
            <a:r>
              <a:rPr lang="en-US" sz="1200"/>
              <a:t>. 9. CD009308. 10.1002/14651858.CD009308.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Gilligan, C., Kypri, K. (2012). Parent attitudes, family dynamics and adolescent drinking: qualitative study of the Australian parenting		guidelines for adolescent alcohol use. </a:t>
            </a:r>
            <a:r>
              <a:rPr i="1" lang="en-US" sz="1200"/>
              <a:t>BMC Public Health,</a:t>
            </a:r>
            <a:r>
              <a:rPr lang="en-US" sz="1200"/>
              <a:t> </a:t>
            </a:r>
            <a:r>
              <a:rPr i="1" lang="en-US" sz="1200"/>
              <a:t>12, </a:t>
            </a:r>
            <a:r>
              <a:rPr lang="en-US" sz="1200"/>
              <a:t>491. doi:10.1186/1471-2458-12-491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Gilligan, C., Kypri, K., &amp; Lubman, D. (2012). Changing parental behaviour to reduce risky drinking among adolescents: Current evidence and	future directions. </a:t>
            </a:r>
            <a:r>
              <a:rPr i="1" lang="en-US" sz="1200"/>
              <a:t>Alcohol and Alcoholism</a:t>
            </a:r>
            <a:r>
              <a:rPr lang="en-US" sz="1200"/>
              <a:t>, </a:t>
            </a:r>
            <a:r>
              <a:rPr i="1" lang="en-US" sz="1200"/>
              <a:t>47</a:t>
            </a:r>
            <a:r>
              <a:rPr lang="en-US" sz="1200"/>
              <a:t>(3), 349–354. https://doi-org.proxy-ub.rug.nl/10.1093/alcalc/ags022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Grant, B. F., &amp; Dawson, D. A. (1997). Age at onset of alcohol use and its association with DSM-IV alcohol abuse and dependence: Results	from the National longitudinal alcohol epidemiologic survey. </a:t>
            </a:r>
            <a:r>
              <a:rPr i="1" lang="en-US" sz="1200"/>
              <a:t>Journal of Substance Abuse</a:t>
            </a:r>
            <a:r>
              <a:rPr lang="en-US" sz="1200"/>
              <a:t>, </a:t>
            </a:r>
            <a:r>
              <a:rPr i="1" lang="en-US" sz="1200"/>
              <a:t>9</a:t>
            </a:r>
            <a:r>
              <a:rPr lang="en-US" sz="1200"/>
              <a:t>, 103–110. https://doi-org.proxy		-ub.rug.nl/10.1016/S0899-3289(97)90009-2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Guo, J., Hawkins, J. D., Hill, K. G., &amp; Abbott, R. D. (2001). Childhood and adolescent predictors of alcohol abuse and dependence in young	adulthood. </a:t>
            </a:r>
            <a:r>
              <a:rPr i="1" lang="en-US" sz="1200"/>
              <a:t>Journal of studies on alcohol</a:t>
            </a:r>
            <a:r>
              <a:rPr lang="en-US" sz="1200"/>
              <a:t>, </a:t>
            </a:r>
            <a:r>
              <a:rPr i="1" lang="en-US" sz="1200"/>
              <a:t>62</a:t>
            </a:r>
            <a:r>
              <a:rPr lang="en-US" sz="1200"/>
              <a:t>(6), 754–762. doi:10.15288/jsa.2001.62.754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Hayes, L., Smart, D., Toumbourou, J. W., &amp; Sanson, A. (2004). </a:t>
            </a:r>
            <a:r>
              <a:rPr i="1" lang="en-US" sz="1200"/>
              <a:t>Parenting Influences on Adolescent Alcohol Use. </a:t>
            </a:r>
            <a:r>
              <a:rPr lang="en-US" sz="1200"/>
              <a:t>Melbourne: Australian		Institute of Family Studies</a:t>
            </a:r>
            <a:endParaRPr/>
          </a:p>
        </p:txBody>
      </p:sp>
      <p:pic>
        <p:nvPicPr>
          <p:cNvPr id="202" name="Google Shape;2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25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09" name="Google Shape;209;p25"/>
          <p:cNvSpPr txBox="1"/>
          <p:nvPr>
            <p:ph idx="1" type="body"/>
          </p:nvPr>
        </p:nvSpPr>
        <p:spPr>
          <a:xfrm>
            <a:off x="1371600" y="1342239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Inchley, J., Currie, D., Vieno, A., Torsheim, T., Ferreira-Borges, C., Weber, M., Barnekow, V., &amp; Breda, J. (Eds.). (2018). Adolescent alcohol		-related behaviours: trends and inequalities in the WHO European Region, 2002–2014. </a:t>
            </a:r>
            <a:r>
              <a:rPr i="1" lang="en-US" sz="1200"/>
              <a:t>Observations from the Health Behaviour In	School-aged Children (HBSC) WHO collaborative cross-national study. </a:t>
            </a:r>
            <a:r>
              <a:rPr lang="en-US" sz="1200"/>
              <a:t>Copenhagen, WHO Regional Office for Europe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Komro, K. A., Tobler, A. L., Maldonado-Molina, M. M., &amp; Perry, C. L. (2010). Effects of alcohol use initiation patterns on high-risk behaviors	among urban, low-income, young adolescents. </a:t>
            </a:r>
            <a:r>
              <a:rPr i="1" lang="en-US" sz="1200"/>
              <a:t>Prevention Science</a:t>
            </a:r>
            <a:r>
              <a:rPr lang="en-US" sz="1200"/>
              <a:t>, </a:t>
            </a:r>
            <a:r>
              <a:rPr i="1" lang="en-US" sz="1200"/>
              <a:t>11</a:t>
            </a:r>
            <a:r>
              <a:rPr lang="en-US" sz="1200"/>
              <a:t>(1), 14–23. https://doi-org.proxy-ub.rug.nl/10.1007/s11121	-009-0144-y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Koutakis, N., Stattin, H., &amp; Kerr, M. (2008). Reducing youth alcohol drinking through a parent-targeted intervention: The Örebro Prevention	Program. </a:t>
            </a:r>
            <a:r>
              <a:rPr i="1" lang="en-US" sz="1200"/>
              <a:t>Addiction</a:t>
            </a:r>
            <a:r>
              <a:rPr lang="en-US" sz="1200"/>
              <a:t>, </a:t>
            </a:r>
            <a:r>
              <a:rPr i="1" lang="en-US" sz="1200"/>
              <a:t>103</a:t>
            </a:r>
            <a:r>
              <a:rPr lang="en-US" sz="1200"/>
              <a:t>(10), 1629–1637. https://doi-org.proxy-ub.rug.nl/10.1111/j.1360-0443.2008.02326.x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Kuntsche, S., &amp; Kuntsche, E. (2016). Parent-based interventions for preventing or reducing adolescent substance use—A systematic		literature review. </a:t>
            </a:r>
            <a:r>
              <a:rPr i="1" lang="en-US" sz="1200"/>
              <a:t>Clinical Psychology Review</a:t>
            </a:r>
            <a:r>
              <a:rPr lang="en-US" sz="1200"/>
              <a:t>, </a:t>
            </a:r>
            <a:r>
              <a:rPr i="1" lang="en-US" sz="1200"/>
              <a:t>45</a:t>
            </a:r>
            <a:r>
              <a:rPr lang="en-US" sz="1200"/>
              <a:t>, 89–101. https://doi-org.proxy-ub.rug.nl/10.1016/j.cpr.2016.02.004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Luk, J. W., Worley, M. J., Winiger, E., Trim, R. S., Hopfer, C. J., Hewitt, J. K., Brown, S. A., Wall, T. L. (2016). Risky driving and sexual behaviors 		as developmental outcomes of co-occurring substance use and antisocial behavior. </a:t>
            </a:r>
            <a:r>
              <a:rPr i="1" lang="en-US" sz="1200"/>
              <a:t>Drug and alcohol dependence</a:t>
            </a:r>
            <a:r>
              <a:rPr lang="en-US" sz="1200"/>
              <a:t>, </a:t>
            </a:r>
            <a:r>
              <a:rPr i="1" lang="en-US" sz="1200"/>
              <a:t>169</a:t>
            </a:r>
            <a:r>
              <a:rPr lang="en-US" sz="1200"/>
              <a:t>, 19–25.		doi:10.1016/j.drugalcdep.2016.10.006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Maldonado-Molina, M. M., Reingle, J. M., Tobler, A. L., &amp; Komro, K. A. (2010). Effects of beverage-specific alcohol consumption on drinking	behaviors among urban youth. </a:t>
            </a:r>
            <a:r>
              <a:rPr i="1" lang="en-US" sz="1200"/>
              <a:t>Journal of Drug Education</a:t>
            </a:r>
            <a:r>
              <a:rPr lang="en-US" sz="1200"/>
              <a:t>, </a:t>
            </a:r>
            <a:r>
              <a:rPr i="1" lang="en-US" sz="1200"/>
              <a:t>40</a:t>
            </a:r>
            <a:r>
              <a:rPr lang="en-US" sz="1200"/>
              <a:t>(3), 265–280. https://doi-org.proxy-ub.rug.nl/10.2190/DE.40.3.d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Mallett, K. A., Varvil-Weld, L., Turrisi, R., &amp; Read, A. (2011). An examination of college students’ willingness to experience consequences as a	unique predictor of alcohol problems. </a:t>
            </a:r>
            <a:r>
              <a:rPr i="1" lang="en-US" sz="1200"/>
              <a:t>Psychology of Addictive Behaviors</a:t>
            </a:r>
            <a:r>
              <a:rPr lang="en-US" sz="1200"/>
              <a:t>, </a:t>
            </a:r>
            <a:r>
              <a:rPr i="1" lang="en-US" sz="1200"/>
              <a:t>25</a:t>
            </a:r>
            <a:r>
              <a:rPr lang="en-US" sz="1200"/>
              <a:t>(1), 41–47. https://doi-org.proxy			-ub.rug.nl/10.1037/a0021494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Marshall, E. J. (2014). Adolescent alcohol use: Risks and consequences. </a:t>
            </a:r>
            <a:r>
              <a:rPr i="1" lang="en-US" sz="1200"/>
              <a:t>Alcohol and Alcoholism</a:t>
            </a:r>
            <a:r>
              <a:rPr lang="en-US" sz="1200"/>
              <a:t>, </a:t>
            </a:r>
            <a:r>
              <a:rPr i="1" lang="en-US" sz="1200"/>
              <a:t>49</a:t>
            </a:r>
            <a:r>
              <a:rPr lang="en-US" sz="1200"/>
              <a:t>(2), 160–164. https://doi-org.proxy		-ub.rug.nl/10.1093/alcalc/agt180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Mason, W. A., Hitch, J. E., Kosterman, R., McCarty, C. A., Herrenkohl, T. I., &amp; Hawkins, J. D. (2010). Growth in adolescent delinquency and		alcohol use in relation to young adult crime, alcohol use disorders, and risky sex: A comparison of youth from low-versus middle		-income backgrounds. </a:t>
            </a:r>
            <a:r>
              <a:rPr i="1" lang="en-US" sz="1200"/>
              <a:t>Journal of Child Psychology and Psychiatry</a:t>
            </a:r>
            <a:r>
              <a:rPr lang="en-US" sz="1200"/>
              <a:t>, </a:t>
            </a:r>
            <a:r>
              <a:rPr i="1" lang="en-US" sz="1200"/>
              <a:t>51</a:t>
            </a:r>
            <a:r>
              <a:rPr lang="en-US" sz="1200"/>
              <a:t>(12), 1377–1385. https://doi-org.proxy			-ub.rug.nl/10.1111/j.1469-7610.2010.02292.x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2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16" name="Google Shape;216;p26"/>
          <p:cNvSpPr txBox="1"/>
          <p:nvPr>
            <p:ph idx="1" type="body"/>
          </p:nvPr>
        </p:nvSpPr>
        <p:spPr>
          <a:xfrm>
            <a:off x="1371600" y="1342239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McKay, M., Agus, A., Cole, J., Doherty, P., Foxcroft, D., Harvey, S., Murphy, L., Percy, A., Sumnall, H. (2018). Steps Towards Alcohol Misuse		Prevention Programme (STAMPP): a school-based and community-based cluster randomised controlled trial. </a:t>
            </a:r>
            <a:r>
              <a:rPr i="1" lang="en-US" sz="1200"/>
              <a:t>BMJ open</a:t>
            </a:r>
            <a:r>
              <a:rPr lang="en-US" sz="1200"/>
              <a:t>, </a:t>
            </a:r>
            <a:r>
              <a:rPr i="1" lang="en-US" sz="1200"/>
              <a:t>8</a:t>
            </a:r>
            <a:r>
              <a:rPr lang="en-US" sz="1200"/>
              <a:t>(3),		e019722. doi:10.1136/bmjopen-2017-019722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National Institute on Alcohol Abuse and Alcoholism (NIAAA). (2006). Underage Drinking: Why Do Adolescents Drink, What Are the Risks, and How	Can Underage Drinking Be Prevented?. </a:t>
            </a:r>
            <a:r>
              <a:rPr i="1" lang="en-US" sz="1200"/>
              <a:t>Alcohol Alert, 67. Retrieved from </a:t>
            </a:r>
            <a:r>
              <a:rPr lang="en-US" sz="1200"/>
              <a:t>https://pubs.niaaa.nih.gov/publications/AA67/AA67.htm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Nash, S. G., McQueen, A., &amp; Bray, J. H. (2005). Pathways to adolescent alcohol use: Family environment, peer influence, and parental		expectations. </a:t>
            </a:r>
            <a:r>
              <a:rPr i="1" lang="en-US" sz="1200"/>
              <a:t>Journal of Adolescent Health</a:t>
            </a:r>
            <a:r>
              <a:rPr lang="en-US" sz="1200"/>
              <a:t>, </a:t>
            </a:r>
            <a:r>
              <a:rPr i="1" lang="en-US" sz="1200"/>
              <a:t>37</a:t>
            </a:r>
            <a:r>
              <a:rPr lang="en-US" sz="1200"/>
              <a:t>(1), 19–28. https://doi-org.proxyub.rug.nl/10.1016/j.jadohealth.2004.06.004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Oetting, E. R., &amp; Donnermeyer, J. F. (1998). Primary socialization theory: The etiology of drug use and deviance I. </a:t>
            </a:r>
            <a:r>
              <a:rPr i="1" lang="en-US" sz="1200"/>
              <a:t>Substance Use &amp; Misuse</a:t>
            </a:r>
            <a:r>
              <a:rPr lang="en-US" sz="1200"/>
              <a:t>,	</a:t>
            </a:r>
            <a:r>
              <a:rPr i="1" lang="en-US" sz="1200"/>
              <a:t>33</a:t>
            </a:r>
            <a:r>
              <a:rPr lang="en-US" sz="1200"/>
              <a:t>(4), 995–1026. https://doi-org.proxy-ub.rug.nl/10.3109/10826089809056252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Parenting Strategies Program (2010). </a:t>
            </a:r>
            <a:r>
              <a:rPr i="1" lang="en-US" sz="1200"/>
              <a:t>Parenting Guidelines for Adolescent Alcohol Use. </a:t>
            </a:r>
            <a:r>
              <a:rPr lang="en-US" sz="1200"/>
              <a:t>Melbourne: Orygen Youth Health Research Centre,	University of Melbourne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Perkins, H. W. (2002). Surveying the damage: a review of research on consequences of alcohol misuse in collage populations. </a:t>
            </a:r>
            <a:r>
              <a:rPr i="1" lang="en-US" sz="1200"/>
              <a:t>Journal of		Studies on Alcohol, Supplement, 14, </a:t>
            </a:r>
            <a:r>
              <a:rPr lang="en-US" sz="1200"/>
              <a:t>91–100.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Petrie, J., Bunn, F., &amp; Byrne, G. (2007). Parenting programmes for preventing tobacco, alcohol or drugs misuse in children &amp;lt;18: A		systematic review. </a:t>
            </a:r>
            <a:r>
              <a:rPr i="1" lang="en-US" sz="1200"/>
              <a:t>Health Education Research</a:t>
            </a:r>
            <a:r>
              <a:rPr lang="en-US" sz="1200"/>
              <a:t>, </a:t>
            </a:r>
            <a:r>
              <a:rPr i="1" lang="en-US" sz="1200"/>
              <a:t>22</a:t>
            </a:r>
            <a:r>
              <a:rPr lang="en-US" sz="1200"/>
              <a:t>(2), 177–191. https://doi-org.proxy-ub.rug.nl/10.1093/her/cyl061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Pettersson, C., Ozdemir, M., &amp; Eriksson, C. (2011). Effects of a parental program for preventing underage drinking - The NGO program strong and	clear. </a:t>
            </a:r>
            <a:r>
              <a:rPr i="1" lang="en-US" sz="1200"/>
              <a:t>BMC Public Health</a:t>
            </a:r>
            <a:r>
              <a:rPr lang="en-US" sz="1200"/>
              <a:t>, 11 ,251. http://dx.doi.org/10.1186/1471-2458-11-251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Power, T. G., Stewart, C. D., Hughes, S. O., &amp; Arbona, C. (2005). Predicting Patterns of Adolescent Alcohol Use: A Longitudinal Study. </a:t>
            </a:r>
            <a:r>
              <a:rPr i="1" lang="en-US" sz="1200"/>
              <a:t>Journal of		Studies on Alcohol</a:t>
            </a:r>
            <a:r>
              <a:rPr lang="en-US" sz="1200"/>
              <a:t>, </a:t>
            </a:r>
            <a:r>
              <a:rPr i="1" lang="en-US" sz="1200"/>
              <a:t>66</a:t>
            </a:r>
            <a:r>
              <a:rPr lang="en-US" sz="1200"/>
              <a:t>(1), 74–81. </a:t>
            </a:r>
            <a:r>
              <a:rPr lang="en-US" sz="1200" u="sng"/>
              <a:t>https://doi-org.proxy-ub.rug.nl/10.15288/jsa.2005.66.74</a:t>
            </a:r>
            <a:endParaRPr sz="1200"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Prado, G., Cordova, D., Huang, S., Estrada, Y., Rosen, A., Bacio, G. A., Guadalupe A. Jimenez, G. L., Pantin, H., Brown, C. H., Velazquez, M.,		Villamar, J., Freitas, D., Tapia, M. I., &amp; McCollister, K. (2012). The efficacy of Familias Unidas on drug and alcohol outcomes for		Hispanic delinquent youth: Main effects and interaction effects by parental stress and social support. </a:t>
            </a:r>
            <a:r>
              <a:rPr i="1" lang="en-US" sz="1200"/>
              <a:t>Drug and Alcohol		Dependence</a:t>
            </a:r>
            <a:r>
              <a:rPr lang="en-US" sz="1200"/>
              <a:t>, </a:t>
            </a:r>
            <a:r>
              <a:rPr i="1" lang="en-US" sz="1200"/>
              <a:t>125</a:t>
            </a:r>
            <a:r>
              <a:rPr lang="en-US" sz="1200"/>
              <a:t>(Suppl 1), S18–S25. https://doi-org.proxy-ub.rug.nl/10.1016/j.drugalcdep.2012.06.011</a:t>
            </a:r>
            <a:endParaRPr/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27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24" name="Google Shape;224;p27"/>
          <p:cNvSpPr txBox="1"/>
          <p:nvPr>
            <p:ph idx="1" type="body"/>
          </p:nvPr>
        </p:nvSpPr>
        <p:spPr>
          <a:xfrm>
            <a:off x="1371600" y="1342239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Ryan, S. M., Jorm, A. F., Kelly, C., Hart, L., Morgan, A., &amp; Lubman, D. I. (2011). Parenting strategies for reducing adolescent alcohol use: A		Delphi consensus study. </a:t>
            </a:r>
            <a:r>
              <a:rPr i="1" lang="en-US" sz="1200"/>
              <a:t>BMC public health, 11,</a:t>
            </a:r>
            <a:r>
              <a:rPr lang="en-US" sz="1200"/>
              <a:t> 13. 10.1186/1471-2458-11-13.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Ryan, S. M., Jorm, A. F., &amp; Lubman, D. I. (2010). Parenting factors associated with reduced adolescent alcohol use: A systematic review of	longitudinal studies. </a:t>
            </a:r>
            <a:r>
              <a:rPr i="1" lang="en-US" sz="1200"/>
              <a:t>Australian and New Zealand Journal of Psychiatry</a:t>
            </a:r>
            <a:r>
              <a:rPr lang="en-US" sz="1200"/>
              <a:t>, </a:t>
            </a:r>
            <a:r>
              <a:rPr i="1" lang="en-US" sz="1200"/>
              <a:t>44</a:t>
            </a:r>
            <a:r>
              <a:rPr lang="en-US" sz="1200"/>
              <a:t>(9), 774–783. https://doi-org.proxy			-ub.rug.nl/10.1080/00048674.2010.501759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Scottish Government. (2008). </a:t>
            </a:r>
            <a:r>
              <a:rPr i="1" lang="en-US" sz="1200"/>
              <a:t>Changing Scotland’s relationship with alcohol: a discussion paper on our strategic approach.</a:t>
            </a:r>
            <a:endParaRPr sz="1200"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Scottish Health Action on Alcohol Problems (SHAAP). (2019). </a:t>
            </a:r>
            <a:r>
              <a:rPr i="1" lang="en-US" sz="1200"/>
              <a:t>Alcohol and Cancer Risks A Guide for Health Professionals.</a:t>
            </a:r>
            <a:endParaRPr sz="1200"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Smit, E., Verdurmen, J., Monshouwer, K., &amp; Smit, F. (2008). Family interventions and their effect on adolescent alcohol use in general populations:	A meta-analysis of randomized controlled trials. </a:t>
            </a:r>
            <a:r>
              <a:rPr i="1" lang="en-US" sz="1200"/>
              <a:t>Drug and Alcohol Dependence</a:t>
            </a:r>
            <a:r>
              <a:rPr lang="en-US" sz="1200"/>
              <a:t>, </a:t>
            </a:r>
            <a:r>
              <a:rPr i="1" lang="en-US" sz="1200"/>
              <a:t>97</a:t>
            </a:r>
            <a:r>
              <a:rPr lang="en-US" sz="1200"/>
              <a:t>(3), 195–206. https://doi-org.proxy		-ub.rug.nl/10.1016/j.drugalcdep.2008.03.032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Spear, L. P. (2018). “Effects of adolescent alcohol consumption on the brain and behaviour”: Author Correction. </a:t>
            </a:r>
            <a:r>
              <a:rPr i="1" lang="en-US" sz="1200"/>
              <a:t>Nature Reviews			Neuroscience</a:t>
            </a:r>
            <a:r>
              <a:rPr lang="en-US" sz="1200"/>
              <a:t>, </a:t>
            </a:r>
            <a:r>
              <a:rPr i="1" lang="en-US" sz="1200"/>
              <a:t>19</a:t>
            </a:r>
            <a:r>
              <a:rPr lang="en-US" sz="1200"/>
              <a:t>(4). Retrieved from http://search.ebscohost.com.proxy-ub.rug.nl/login.aspx?direct=true&amp;db=psyh&amp;AN=2018		-44932-008&amp;site=ehost-live&amp;scope=site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Swahn, M. H., Bossarte, R. M., Ashby, J. S., &amp; Meyers, J. (2010). Pre-teen alcohol use initiation and suicide attempts among middle and high school	students: Findings from the 2006 Georgia student health survey. </a:t>
            </a:r>
            <a:r>
              <a:rPr i="1" lang="en-US" sz="1200"/>
              <a:t>Addictive Behaviors</a:t>
            </a:r>
            <a:r>
              <a:rPr lang="en-US" sz="1200"/>
              <a:t>, </a:t>
            </a:r>
            <a:r>
              <a:rPr i="1" lang="en-US" sz="1200"/>
              <a:t>35</a:t>
            </a:r>
            <a:r>
              <a:rPr lang="en-US" sz="1200"/>
              <a:t>(5), 452–458. https://doi-org.proxy		-ub.rug.nl/10.1016/j.addbeh.2009.12.017 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Swaim, R. C. (1991). Childhood risk factors and adolescent drug and alcohol abuse. </a:t>
            </a:r>
            <a:r>
              <a:rPr i="1" lang="en-US" sz="1200"/>
              <a:t>Educational Psychology Review</a:t>
            </a:r>
            <a:r>
              <a:rPr lang="en-US" sz="1200"/>
              <a:t>, </a:t>
            </a:r>
            <a:r>
              <a:rPr i="1" lang="en-US" sz="1200"/>
              <a:t>3</a:t>
            </a:r>
            <a:r>
              <a:rPr lang="en-US" sz="1200"/>
              <a:t>(4), 363–398. https://doi	-org.proxy-ub.rug.nl/10.1007/BF01319937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Swendsen, J., Conway, K. P., Degenhardt, L., Dierker, L., Glantz, M., Jin, R., Merikangas, K. R., Sampson, N., &amp; Kessler, R.C. (2009).		Socio‐demographic risk factors for alcohol and drug dependence: the 10‐year follow‐up of the national comorbidity survey.		</a:t>
            </a:r>
            <a:r>
              <a:rPr i="1" lang="en-US" sz="1200"/>
              <a:t>Addiction, 104.</a:t>
            </a:r>
            <a:r>
              <a:rPr lang="en-US" sz="1200"/>
              <a:t> 1346-1355. doi:10.1111/j.1360-0443.2009.02622.x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p28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31" name="Google Shape;231;p28"/>
          <p:cNvSpPr txBox="1"/>
          <p:nvPr>
            <p:ph idx="1" type="body"/>
          </p:nvPr>
        </p:nvSpPr>
        <p:spPr>
          <a:xfrm>
            <a:off x="1371600" y="1342239"/>
            <a:ext cx="9601200" cy="539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Turrisi, R., Abar, C., Mallett, K. A., &amp; Jaccard, J. (2010). An examination of the mediational effects of cognitive and attitudinal factors of a parent	intervention to reduce college drinking. </a:t>
            </a:r>
            <a:r>
              <a:rPr i="1" lang="en-US" sz="1200"/>
              <a:t>Journal of Applied Social Psychology</a:t>
            </a:r>
            <a:r>
              <a:rPr lang="en-US" sz="1200"/>
              <a:t>, </a:t>
            </a:r>
            <a:r>
              <a:rPr i="1" lang="en-US" sz="1200"/>
              <a:t>40</a:t>
            </a:r>
            <a:r>
              <a:rPr lang="en-US" sz="1200"/>
              <a:t>(10), 2500–2526. https://doi-org.proxy		-ub.rug.nl/10.1111/j.1559-1816.2010.00668.x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Turrisi, R., Jaccard, J., Taki, R., Dunnam, H., &amp; Grimes, J. (2001). Examination of the short-term efficacy of a parent intervention to reduce college	student drinking tendencies. </a:t>
            </a:r>
            <a:r>
              <a:rPr i="1" lang="en-US" sz="1200"/>
              <a:t>Psychology of Addictive Behaviors, 15</a:t>
            </a:r>
            <a:r>
              <a:rPr lang="en-US" sz="1200"/>
              <a:t>(4), 366–372. https://doi.org/10.1037/0893-164X.15.4.366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Turrisi, R., &amp; Ray, A. E. (2010). Sustained parenting and college drinking in first-year students. </a:t>
            </a:r>
            <a:r>
              <a:rPr i="1" lang="en-US" sz="1200"/>
              <a:t>Developmental Psychobiology</a:t>
            </a:r>
            <a:r>
              <a:rPr lang="en-US" sz="1200"/>
              <a:t>, </a:t>
            </a:r>
            <a:r>
              <a:rPr i="1" lang="en-US" sz="1200"/>
              <a:t>52</a:t>
            </a:r>
            <a:r>
              <a:rPr lang="en-US" sz="1200"/>
              <a:t>(3), 286–294.		Retrieved from http://search.ebscohost.com.proxy-ub.rug.nl/login.aspx?direct=true&amp;db=psyh&amp;AN=2010-07169-010&amp;site=ehost	-live&amp;scope=site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Walls, T. A., Fairlie, A. M., &amp; Wood, M. D. (2009). Parents do matter: A longitudinal two-part mixed model of early college alcohol participation and	intensity. </a:t>
            </a:r>
            <a:r>
              <a:rPr i="1" lang="en-US" sz="1200"/>
              <a:t>Journal of Studies on Alcohol and Drugs</a:t>
            </a:r>
            <a:r>
              <a:rPr lang="en-US" sz="1200"/>
              <a:t>, </a:t>
            </a:r>
            <a:r>
              <a:rPr i="1" lang="en-US" sz="1200"/>
              <a:t>70</a:t>
            </a:r>
            <a:r>
              <a:rPr lang="en-US" sz="1200"/>
              <a:t>(6), 908–918. https://doi-org.proxy-ub.rug.nl/10.15288/jsad.2009.70.908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Welch, K. A., Carson, A., &amp; Lawrie, S. M. (2013). Brain structure in adolescents and young adults with alcohol problems: Systematic review of		imaging studies. </a:t>
            </a:r>
            <a:r>
              <a:rPr i="1" lang="en-US" sz="1200"/>
              <a:t>Alcohol and Alcoholism</a:t>
            </a:r>
            <a:r>
              <a:rPr lang="en-US" sz="1200"/>
              <a:t>, </a:t>
            </a:r>
            <a:r>
              <a:rPr i="1" lang="en-US" sz="1200"/>
              <a:t>48</a:t>
            </a:r>
            <a:r>
              <a:rPr lang="en-US" sz="1200"/>
              <a:t>(4), 433–444. https://doi-org.proxy-ub.rug.nl/10.1093/alcalc/agt037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Wood, M. D., Read, J. P., Mitchell, R. E., &amp; Brand, N. H. (2004). Do Parents Still Matter? Parent and Peer Influences on Alcohol Involvement Among	Recent High School Graduates. </a:t>
            </a:r>
            <a:r>
              <a:rPr i="1" lang="en-US" sz="1200"/>
              <a:t>Psychology of Addictive Behaviors</a:t>
            </a:r>
            <a:r>
              <a:rPr lang="en-US" sz="1200"/>
              <a:t>, </a:t>
            </a:r>
            <a:r>
              <a:rPr i="1" lang="en-US" sz="1200"/>
              <a:t>18</a:t>
            </a:r>
            <a:r>
              <a:rPr lang="en-US" sz="1200"/>
              <a:t>(1), 19–30. https://doi-org.proxy-ub.rug.nl/10.1037/0893		-164X.18.1.19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1200"/>
              <a:t>Yap, M. B. H., Cheong, T. W. K., Zaravinos, T. F., Lubman, D. I., &amp; Jorm, A. F. (2017). Modifiable parenting factors associated with adolescent alcohol	misuse: A systematic review and meta‐analysis of longitudinal studies. </a:t>
            </a:r>
            <a:r>
              <a:rPr i="1" lang="en-US" sz="1200"/>
              <a:t>Addiction</a:t>
            </a:r>
            <a:r>
              <a:rPr lang="en-US" sz="1200"/>
              <a:t>, </a:t>
            </a:r>
            <a:r>
              <a:rPr i="1" lang="en-US" sz="1200"/>
              <a:t>112</a:t>
            </a:r>
            <a:r>
              <a:rPr lang="en-US" sz="1200"/>
              <a:t>(7), 1142–1162. https://doi-org.proxy		-ub.rug.nl/10.1111/add.13785</a:t>
            </a:r>
            <a:endParaRPr/>
          </a:p>
          <a:p>
            <a:pPr indent="0" lvl="0" marL="0" rtl="0" algn="l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500"/>
              <a:buNone/>
            </a:pPr>
            <a:r>
              <a:t/>
            </a:r>
            <a:endParaRPr sz="500"/>
          </a:p>
        </p:txBody>
      </p:sp>
      <p:pic>
        <p:nvPicPr>
          <p:cNvPr id="232" name="Google Shape;2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6500" y="60325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rop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