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2" r:id="rId2"/>
    <p:sldId id="315" r:id="rId3"/>
    <p:sldId id="314" r:id="rId4"/>
    <p:sldId id="316" r:id="rId5"/>
    <p:sldId id="317" r:id="rId6"/>
    <p:sldId id="327" r:id="rId7"/>
    <p:sldId id="318" r:id="rId8"/>
    <p:sldId id="320" r:id="rId9"/>
    <p:sldId id="322" r:id="rId10"/>
    <p:sldId id="323" r:id="rId11"/>
    <p:sldId id="325" r:id="rId12"/>
    <p:sldId id="321" r:id="rId13"/>
    <p:sldId id="326" r:id="rId14"/>
    <p:sldId id="328" r:id="rId15"/>
    <p:sldId id="329" r:id="rId16"/>
    <p:sldId id="331" r:id="rId17"/>
    <p:sldId id="306" r:id="rId18"/>
  </p:sldIdLst>
  <p:sldSz cx="9144000" cy="5143500" type="screen16x9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7" userDrawn="1">
          <p15:clr>
            <a:srgbClr val="A4A3A4"/>
          </p15:clr>
        </p15:guide>
        <p15:guide id="2" orient="horz" pos="105">
          <p15:clr>
            <a:srgbClr val="A4A3A4"/>
          </p15:clr>
        </p15:guide>
        <p15:guide id="3" orient="horz" pos="2822" userDrawn="1">
          <p15:clr>
            <a:srgbClr val="A4A3A4"/>
          </p15:clr>
        </p15:guide>
        <p15:guide id="4" orient="horz" pos="671">
          <p15:clr>
            <a:srgbClr val="A4A3A4"/>
          </p15:clr>
        </p15:guide>
        <p15:guide id="5" pos="388">
          <p15:clr>
            <a:srgbClr val="A4A3A4"/>
          </p15:clr>
        </p15:guide>
        <p15:guide id="6" pos="5534" userDrawn="1">
          <p15:clr>
            <a:srgbClr val="A4A3A4"/>
          </p15:clr>
        </p15:guide>
        <p15:guide id="7" pos="2880" userDrawn="1">
          <p15:clr>
            <a:srgbClr val="A4A3A4"/>
          </p15:clr>
        </p15:guide>
        <p15:guide id="8" orient="horz" pos="3093" userDrawn="1">
          <p15:clr>
            <a:srgbClr val="A4A3A4"/>
          </p15:clr>
        </p15:guide>
        <p15:guide id="9" orient="horz" pos="6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99BF"/>
    <a:srgbClr val="2E4B63"/>
    <a:srgbClr val="B0CFE8"/>
    <a:srgbClr val="FF7900"/>
    <a:srgbClr val="008A00"/>
    <a:srgbClr val="AA272F"/>
    <a:srgbClr val="6AADE4"/>
    <a:srgbClr val="5185B0"/>
    <a:srgbClr val="FFFFFF"/>
    <a:srgbClr val="C5E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BB2FBE-4BDA-4EBC-AD3A-CA83C7AFFD41}" v="252" dt="2023-05-11T15:31:45.006"/>
  </p1510:revLst>
</p1510:revInfo>
</file>

<file path=ppt/tableStyles.xml><?xml version="1.0" encoding="utf-8"?>
<a:tblStyleLst xmlns:a="http://schemas.openxmlformats.org/drawingml/2006/main" def="{E8034E78-7F5D-4C2E-B375-FC64B27BC917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38B1855-1B75-4FBE-930C-398BA8C253C6}" styleName="Stijl, thema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202B0CA-FC54-4496-8BCA-5EF66A818D29}" styleName="Stijl, donker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8603FDC-E32A-4AB5-989C-0864C3EAD2B8}" styleName="Stijl, thema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B344D84-9AFB-497E-A393-DC336BA19D2E}" styleName="Stijl, gemiddeld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Stijl, gemiddeld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Stijl, gemiddeld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Stijl, gemiddeld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Stijl, gemiddeld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Stijl, gemiddeld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27102A9-8310-4765-A935-A1911B00CA55}" styleName="Stijl, licht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8FD4443E-F989-4FC4-A0C8-D5A2AF1F390B}" styleName="Stijl, donker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ijl, donker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ijl, donker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Stijl, donker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Stijl, donker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Stijl, gemiddeld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Stijl, gemiddeld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6045" autoAdjust="0"/>
  </p:normalViewPr>
  <p:slideViewPr>
    <p:cSldViewPr snapToGrid="0" showGuides="1">
      <p:cViewPr varScale="1">
        <p:scale>
          <a:sx n="129" d="100"/>
          <a:sy n="129" d="100"/>
        </p:scale>
        <p:origin x="1086" y="120"/>
      </p:cViewPr>
      <p:guideLst>
        <p:guide orient="horz" pos="917"/>
        <p:guide orient="horz" pos="105"/>
        <p:guide orient="horz" pos="2822"/>
        <p:guide orient="horz" pos="671"/>
        <p:guide pos="388"/>
        <p:guide pos="5534"/>
        <p:guide pos="2880"/>
        <p:guide orient="horz" pos="3093"/>
        <p:guide orient="horz" pos="66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isman, Cas" userId="566b8ab0-25ae-47a8-a567-974a610095e0" providerId="ADAL" clId="{2F8A851A-7E45-4E29-B808-7A44DE90AB9C}"/>
    <pc:docChg chg="custSel modSld">
      <pc:chgData name="Huisman, Cas" userId="566b8ab0-25ae-47a8-a567-974a610095e0" providerId="ADAL" clId="{2F8A851A-7E45-4E29-B808-7A44DE90AB9C}" dt="2023-05-12T05:42:16.488" v="3" actId="20577"/>
      <pc:docMkLst>
        <pc:docMk/>
      </pc:docMkLst>
      <pc:sldChg chg="modSp mod">
        <pc:chgData name="Huisman, Cas" userId="566b8ab0-25ae-47a8-a567-974a610095e0" providerId="ADAL" clId="{2F8A851A-7E45-4E29-B808-7A44DE90AB9C}" dt="2023-05-12T05:42:16.488" v="3" actId="20577"/>
        <pc:sldMkLst>
          <pc:docMk/>
          <pc:sldMk cId="3767311243" sldId="272"/>
        </pc:sldMkLst>
        <pc:spChg chg="mod">
          <ac:chgData name="Huisman, Cas" userId="566b8ab0-25ae-47a8-a567-974a610095e0" providerId="ADAL" clId="{2F8A851A-7E45-4E29-B808-7A44DE90AB9C}" dt="2023-05-12T05:42:16.488" v="3" actId="20577"/>
          <ac:spMkLst>
            <pc:docMk/>
            <pc:sldMk cId="3767311243" sldId="272"/>
            <ac:spMk id="3" creationId="{00000000-0000-0000-0000-000000000000}"/>
          </ac:spMkLst>
        </pc:spChg>
      </pc:sldChg>
      <pc:sldChg chg="delSp mod">
        <pc:chgData name="Huisman, Cas" userId="566b8ab0-25ae-47a8-a567-974a610095e0" providerId="ADAL" clId="{2F8A851A-7E45-4E29-B808-7A44DE90AB9C}" dt="2023-05-11T20:42:17.721" v="0" actId="478"/>
        <pc:sldMkLst>
          <pc:docMk/>
          <pc:sldMk cId="2810164990" sldId="315"/>
        </pc:sldMkLst>
        <pc:grpChg chg="del">
          <ac:chgData name="Huisman, Cas" userId="566b8ab0-25ae-47a8-a567-974a610095e0" providerId="ADAL" clId="{2F8A851A-7E45-4E29-B808-7A44DE90AB9C}" dt="2023-05-11T20:42:17.721" v="0" actId="478"/>
          <ac:grpSpMkLst>
            <pc:docMk/>
            <pc:sldMk cId="2810164990" sldId="315"/>
            <ac:grpSpMk id="25" creationId="{FA1EEAB5-8798-3DF9-3E21-2D4A7C910D2A}"/>
          </ac:grpSpMkLst>
        </pc:grpChg>
      </pc:sldChg>
      <pc:sldChg chg="delSp mod delAnim">
        <pc:chgData name="Huisman, Cas" userId="566b8ab0-25ae-47a8-a567-974a610095e0" providerId="ADAL" clId="{2F8A851A-7E45-4E29-B808-7A44DE90AB9C}" dt="2023-05-11T20:42:22.039" v="1" actId="478"/>
        <pc:sldMkLst>
          <pc:docMk/>
          <pc:sldMk cId="3880218300" sldId="317"/>
        </pc:sldMkLst>
        <pc:picChg chg="del">
          <ac:chgData name="Huisman, Cas" userId="566b8ab0-25ae-47a8-a567-974a610095e0" providerId="ADAL" clId="{2F8A851A-7E45-4E29-B808-7A44DE90AB9C}" dt="2023-05-11T20:42:22.039" v="1" actId="478"/>
          <ac:picMkLst>
            <pc:docMk/>
            <pc:sldMk cId="3880218300" sldId="317"/>
            <ac:picMk id="30" creationId="{A17834DE-AAAD-8547-E56D-DE59ABAC4671}"/>
          </ac:picMkLst>
        </pc:picChg>
      </pc:sldChg>
      <pc:sldChg chg="delSp mod delAnim">
        <pc:chgData name="Huisman, Cas" userId="566b8ab0-25ae-47a8-a567-974a610095e0" providerId="ADAL" clId="{2F8A851A-7E45-4E29-B808-7A44DE90AB9C}" dt="2023-05-11T20:42:48.655" v="2" actId="478"/>
        <pc:sldMkLst>
          <pc:docMk/>
          <pc:sldMk cId="1992698720" sldId="326"/>
        </pc:sldMkLst>
        <pc:picChg chg="del">
          <ac:chgData name="Huisman, Cas" userId="566b8ab0-25ae-47a8-a567-974a610095e0" providerId="ADAL" clId="{2F8A851A-7E45-4E29-B808-7A44DE90AB9C}" dt="2023-05-11T20:42:48.655" v="2" actId="478"/>
          <ac:picMkLst>
            <pc:docMk/>
            <pc:sldMk cId="1992698720" sldId="326"/>
            <ac:picMk id="80" creationId="{F511199D-4F64-0F01-D99B-F3C66A1DFFC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77C93-F9CF-4927-9F50-055434CC2C4C}" type="datetimeFigureOut">
              <a:rPr lang="nl-NL" smtClean="0"/>
              <a:t>12-5-2023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C4D53B-2A5F-46DB-9092-7AB52C1222F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5863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2249">
              <a:defRPr sz="2500" i="1">
                <a:solidFill>
                  <a:schemeClr val="tx1"/>
                </a:solidFill>
                <a:latin typeface="Arial" charset="0"/>
              </a:defRPr>
            </a:lvl1pPr>
            <a:lvl2pPr marL="776435" indent="-298629" defTabSz="962249">
              <a:defRPr sz="2500" i="1">
                <a:solidFill>
                  <a:schemeClr val="tx1"/>
                </a:solidFill>
                <a:latin typeface="Arial" charset="0"/>
              </a:defRPr>
            </a:lvl2pPr>
            <a:lvl3pPr marL="1194517" indent="-238904" defTabSz="962249">
              <a:defRPr sz="2500" i="1">
                <a:solidFill>
                  <a:schemeClr val="tx1"/>
                </a:solidFill>
                <a:latin typeface="Arial" charset="0"/>
              </a:defRPr>
            </a:lvl3pPr>
            <a:lvl4pPr marL="1672324" indent="-238904" defTabSz="962249">
              <a:defRPr sz="2500" i="1">
                <a:solidFill>
                  <a:schemeClr val="tx1"/>
                </a:solidFill>
                <a:latin typeface="Arial" charset="0"/>
              </a:defRPr>
            </a:lvl4pPr>
            <a:lvl5pPr marL="2150130" indent="-238904" defTabSz="962249">
              <a:defRPr sz="2500" i="1">
                <a:solidFill>
                  <a:schemeClr val="tx1"/>
                </a:solidFill>
                <a:latin typeface="Arial" charset="0"/>
              </a:defRPr>
            </a:lvl5pPr>
            <a:lvl6pPr marL="2627937" indent="-238904" defTabSz="962249" eaLnBrk="0" fontAlgn="base" hangingPunct="0">
              <a:spcBef>
                <a:spcPct val="50000"/>
              </a:spcBef>
              <a:spcAft>
                <a:spcPct val="0"/>
              </a:spcAft>
              <a:defRPr sz="2500" i="1">
                <a:solidFill>
                  <a:schemeClr val="tx1"/>
                </a:solidFill>
                <a:latin typeface="Arial" charset="0"/>
              </a:defRPr>
            </a:lvl6pPr>
            <a:lvl7pPr marL="3105743" indent="-238904" defTabSz="962249" eaLnBrk="0" fontAlgn="base" hangingPunct="0">
              <a:spcBef>
                <a:spcPct val="50000"/>
              </a:spcBef>
              <a:spcAft>
                <a:spcPct val="0"/>
              </a:spcAft>
              <a:defRPr sz="2500" i="1">
                <a:solidFill>
                  <a:schemeClr val="tx1"/>
                </a:solidFill>
                <a:latin typeface="Arial" charset="0"/>
              </a:defRPr>
            </a:lvl7pPr>
            <a:lvl8pPr marL="3583550" indent="-238904" defTabSz="962249" eaLnBrk="0" fontAlgn="base" hangingPunct="0">
              <a:spcBef>
                <a:spcPct val="50000"/>
              </a:spcBef>
              <a:spcAft>
                <a:spcPct val="0"/>
              </a:spcAft>
              <a:defRPr sz="2500" i="1">
                <a:solidFill>
                  <a:schemeClr val="tx1"/>
                </a:solidFill>
                <a:latin typeface="Arial" charset="0"/>
              </a:defRPr>
            </a:lvl8pPr>
            <a:lvl9pPr marL="4061356" indent="-238904" defTabSz="962249" eaLnBrk="0" fontAlgn="base" hangingPunct="0">
              <a:spcBef>
                <a:spcPct val="50000"/>
              </a:spcBef>
              <a:spcAft>
                <a:spcPct val="0"/>
              </a:spcAft>
              <a:defRPr sz="2500" i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FA0D65A5-4AD2-4FCB-B0E7-96EA7DDAA431}" type="datetime1">
              <a:rPr lang="en-GB" sz="1100" i="0"/>
              <a:pPr/>
              <a:t>12/05/2023</a:t>
            </a:fld>
            <a:endParaRPr lang="nl-NL" sz="1100" i="0"/>
          </a:p>
        </p:txBody>
      </p:sp>
      <p:sp>
        <p:nvSpPr>
          <p:cNvPr id="522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2249">
              <a:defRPr sz="2500" i="1">
                <a:solidFill>
                  <a:schemeClr val="tx1"/>
                </a:solidFill>
                <a:latin typeface="Arial" charset="0"/>
              </a:defRPr>
            </a:lvl1pPr>
            <a:lvl2pPr marL="776435" indent="-298629" defTabSz="962249">
              <a:defRPr sz="2500" i="1">
                <a:solidFill>
                  <a:schemeClr val="tx1"/>
                </a:solidFill>
                <a:latin typeface="Arial" charset="0"/>
              </a:defRPr>
            </a:lvl2pPr>
            <a:lvl3pPr marL="1194517" indent="-238904" defTabSz="962249">
              <a:defRPr sz="2500" i="1">
                <a:solidFill>
                  <a:schemeClr val="tx1"/>
                </a:solidFill>
                <a:latin typeface="Arial" charset="0"/>
              </a:defRPr>
            </a:lvl3pPr>
            <a:lvl4pPr marL="1672324" indent="-238904" defTabSz="962249">
              <a:defRPr sz="2500" i="1">
                <a:solidFill>
                  <a:schemeClr val="tx1"/>
                </a:solidFill>
                <a:latin typeface="Arial" charset="0"/>
              </a:defRPr>
            </a:lvl4pPr>
            <a:lvl5pPr marL="2150130" indent="-238904" defTabSz="962249">
              <a:defRPr sz="2500" i="1">
                <a:solidFill>
                  <a:schemeClr val="tx1"/>
                </a:solidFill>
                <a:latin typeface="Arial" charset="0"/>
              </a:defRPr>
            </a:lvl5pPr>
            <a:lvl6pPr marL="2627937" indent="-238904" defTabSz="962249" eaLnBrk="0" fontAlgn="base" hangingPunct="0">
              <a:spcBef>
                <a:spcPct val="50000"/>
              </a:spcBef>
              <a:spcAft>
                <a:spcPct val="0"/>
              </a:spcAft>
              <a:defRPr sz="2500" i="1">
                <a:solidFill>
                  <a:schemeClr val="tx1"/>
                </a:solidFill>
                <a:latin typeface="Arial" charset="0"/>
              </a:defRPr>
            </a:lvl6pPr>
            <a:lvl7pPr marL="3105743" indent="-238904" defTabSz="962249" eaLnBrk="0" fontAlgn="base" hangingPunct="0">
              <a:spcBef>
                <a:spcPct val="50000"/>
              </a:spcBef>
              <a:spcAft>
                <a:spcPct val="0"/>
              </a:spcAft>
              <a:defRPr sz="2500" i="1">
                <a:solidFill>
                  <a:schemeClr val="tx1"/>
                </a:solidFill>
                <a:latin typeface="Arial" charset="0"/>
              </a:defRPr>
            </a:lvl7pPr>
            <a:lvl8pPr marL="3583550" indent="-238904" defTabSz="962249" eaLnBrk="0" fontAlgn="base" hangingPunct="0">
              <a:spcBef>
                <a:spcPct val="50000"/>
              </a:spcBef>
              <a:spcAft>
                <a:spcPct val="0"/>
              </a:spcAft>
              <a:defRPr sz="2500" i="1">
                <a:solidFill>
                  <a:schemeClr val="tx1"/>
                </a:solidFill>
                <a:latin typeface="Arial" charset="0"/>
              </a:defRPr>
            </a:lvl8pPr>
            <a:lvl9pPr marL="4061356" indent="-238904" defTabSz="962249" eaLnBrk="0" fontAlgn="base" hangingPunct="0">
              <a:spcBef>
                <a:spcPct val="50000"/>
              </a:spcBef>
              <a:spcAft>
                <a:spcPct val="0"/>
              </a:spcAft>
              <a:defRPr sz="2500" i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FA9B625-DFDD-4BA4-A07A-986CF5414134}" type="slidenum">
              <a:rPr lang="en-GB" sz="1100" i="0"/>
              <a:pPr/>
              <a:t>1</a:t>
            </a:fld>
            <a:endParaRPr lang="nl-NL" sz="1100" i="0"/>
          </a:p>
        </p:txBody>
      </p:sp>
      <p:sp>
        <p:nvSpPr>
          <p:cNvPr id="522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7513" y="714375"/>
            <a:ext cx="6078537" cy="3419475"/>
          </a:xfrm>
          <a:ln/>
        </p:spPr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3337" y="4348996"/>
            <a:ext cx="5030588" cy="413403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-"/>
            </a:pPr>
            <a:r>
              <a:rPr lang="nl-NL" dirty="0" err="1"/>
              <a:t>Welcome</a:t>
            </a: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 err="1"/>
              <a:t>Excited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b="1" dirty="0"/>
              <a:t>kick off </a:t>
            </a:r>
            <a:r>
              <a:rPr lang="nl-NL" b="1" dirty="0" err="1"/>
              <a:t>this</a:t>
            </a:r>
            <a:r>
              <a:rPr lang="nl-NL" b="1" dirty="0"/>
              <a:t> PhD </a:t>
            </a:r>
            <a:r>
              <a:rPr lang="nl-NL" b="1" dirty="0" err="1"/>
              <a:t>day</a:t>
            </a:r>
            <a:endParaRPr lang="nl-NL" b="1" dirty="0"/>
          </a:p>
          <a:p>
            <a:pPr marL="171450" indent="-171450">
              <a:buFontTx/>
              <a:buChar char="-"/>
            </a:pPr>
            <a:r>
              <a:rPr lang="nl-NL" b="0" dirty="0"/>
              <a:t>Share </a:t>
            </a:r>
            <a:r>
              <a:rPr lang="nl-NL" b="0" dirty="0" err="1"/>
              <a:t>what</a:t>
            </a:r>
            <a:r>
              <a:rPr lang="nl-NL" b="0" dirty="0"/>
              <a:t> I have been up </a:t>
            </a:r>
            <a:r>
              <a:rPr lang="nl-NL" b="0" dirty="0" err="1"/>
              <a:t>to</a:t>
            </a:r>
            <a:r>
              <a:rPr lang="nl-NL" b="0" dirty="0"/>
              <a:t> </a:t>
            </a:r>
            <a:r>
              <a:rPr lang="nl-NL" b="0" dirty="0" err="1"/>
              <a:t>for</a:t>
            </a:r>
            <a:r>
              <a:rPr lang="nl-NL" b="0" dirty="0"/>
              <a:t> </a:t>
            </a:r>
            <a:r>
              <a:rPr lang="nl-NL" b="0" dirty="0" err="1"/>
              <a:t>the</a:t>
            </a:r>
            <a:r>
              <a:rPr lang="nl-NL" b="0" dirty="0"/>
              <a:t> </a:t>
            </a:r>
            <a:r>
              <a:rPr lang="nl-NL" b="1" dirty="0"/>
              <a:t>past 6 </a:t>
            </a:r>
            <a:r>
              <a:rPr lang="nl-NL" b="1" dirty="0" err="1"/>
              <a:t>months</a:t>
            </a:r>
            <a:endParaRPr lang="nl-NL" b="0" dirty="0"/>
          </a:p>
          <a:p>
            <a:pPr marL="171450" indent="-171450">
              <a:buFontTx/>
              <a:buChar char="-"/>
            </a:pPr>
            <a:r>
              <a:rPr lang="nl-NL" b="0" dirty="0" err="1"/>
              <a:t>Title</a:t>
            </a:r>
            <a:r>
              <a:rPr lang="nl-NL" b="0" dirty="0"/>
              <a:t> “</a:t>
            </a:r>
            <a:r>
              <a:rPr lang="nl-NL" b="1" dirty="0" err="1"/>
              <a:t>Stimulating</a:t>
            </a:r>
            <a:r>
              <a:rPr lang="nl-NL" b="1" dirty="0"/>
              <a:t> pro-</a:t>
            </a:r>
            <a:r>
              <a:rPr lang="nl-NL" b="1" dirty="0" err="1"/>
              <a:t>environmental</a:t>
            </a:r>
            <a:r>
              <a:rPr lang="nl-NL" b="1" dirty="0"/>
              <a:t> </a:t>
            </a:r>
            <a:r>
              <a:rPr lang="nl-NL" b="1" dirty="0" err="1"/>
              <a:t>behaviour</a:t>
            </a:r>
            <a:r>
              <a:rPr lang="nl-NL" b="1" dirty="0"/>
              <a:t> maintenance </a:t>
            </a:r>
            <a:r>
              <a:rPr lang="nl-NL" b="1" dirty="0" err="1"/>
              <a:t>through</a:t>
            </a:r>
            <a:r>
              <a:rPr lang="nl-NL" b="1" dirty="0"/>
              <a:t> </a:t>
            </a:r>
            <a:r>
              <a:rPr lang="nl-NL" b="1" dirty="0" err="1"/>
              <a:t>habit</a:t>
            </a:r>
            <a:r>
              <a:rPr lang="nl-NL" b="1" dirty="0"/>
              <a:t> </a:t>
            </a:r>
            <a:r>
              <a:rPr lang="nl-NL" b="1" dirty="0" err="1"/>
              <a:t>formation</a:t>
            </a:r>
            <a:r>
              <a:rPr lang="nl-NL" b="1" dirty="0"/>
              <a:t> </a:t>
            </a:r>
            <a:r>
              <a:rPr lang="nl-NL" b="1" dirty="0" err="1"/>
              <a:t>intervention</a:t>
            </a:r>
            <a:r>
              <a:rPr lang="nl-NL" b="1" dirty="0"/>
              <a:t>”</a:t>
            </a:r>
          </a:p>
          <a:p>
            <a:pPr marL="171450" indent="-171450">
              <a:buFontTx/>
              <a:buChar char="-"/>
            </a:pPr>
            <a:r>
              <a:rPr lang="nl-NL" b="0" dirty="0"/>
              <a:t>First </a:t>
            </a:r>
            <a:r>
              <a:rPr lang="nl-NL" b="0" dirty="0" err="1"/>
              <a:t>briefly</a:t>
            </a:r>
            <a:r>
              <a:rPr lang="nl-NL" b="0" dirty="0"/>
              <a:t> talk </a:t>
            </a:r>
            <a:r>
              <a:rPr lang="nl-NL" b="0" dirty="0" err="1"/>
              <a:t>about</a:t>
            </a:r>
            <a:r>
              <a:rPr lang="nl-NL" b="0" dirty="0"/>
              <a:t> </a:t>
            </a:r>
            <a:r>
              <a:rPr lang="nl-NL" b="0" dirty="0" err="1"/>
              <a:t>why</a:t>
            </a:r>
            <a:endParaRPr lang="nl-NL" b="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 dirty="0" err="1"/>
              <a:t>Taking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through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in 15-20 min </a:t>
            </a:r>
            <a:r>
              <a:rPr lang="nl-NL" dirty="0" err="1"/>
              <a:t>presentation</a:t>
            </a:r>
            <a:endParaRPr lang="nl-NL" dirty="0"/>
          </a:p>
          <a:p>
            <a:pPr marL="628650" lvl="1" indent="-171450">
              <a:buFontTx/>
              <a:buChar char="-"/>
            </a:pPr>
            <a:r>
              <a:rPr lang="nl-NL" dirty="0"/>
              <a:t>Short intro on </a:t>
            </a:r>
            <a:r>
              <a:rPr lang="nl-NL" dirty="0" err="1"/>
              <a:t>why</a:t>
            </a:r>
            <a:r>
              <a:rPr lang="nl-NL" dirty="0"/>
              <a:t> </a:t>
            </a:r>
            <a:r>
              <a:rPr lang="nl-NL" dirty="0" err="1"/>
              <a:t>habits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environmentally</a:t>
            </a:r>
            <a:r>
              <a:rPr lang="nl-NL" dirty="0"/>
              <a:t> </a:t>
            </a:r>
            <a:r>
              <a:rPr lang="nl-NL" dirty="0" err="1"/>
              <a:t>impactful</a:t>
            </a:r>
            <a:r>
              <a:rPr lang="nl-NL" dirty="0"/>
              <a:t> </a:t>
            </a:r>
            <a:r>
              <a:rPr lang="nl-NL" dirty="0" err="1"/>
              <a:t>behaviour</a:t>
            </a:r>
            <a:endParaRPr lang="nl-NL" dirty="0"/>
          </a:p>
          <a:p>
            <a:pPr marL="628650" lvl="1" indent="-171450">
              <a:buFontTx/>
              <a:buChar char="-"/>
            </a:pPr>
            <a:r>
              <a:rPr lang="nl-NL" dirty="0" err="1"/>
              <a:t>Theoretical</a:t>
            </a:r>
            <a:r>
              <a:rPr lang="nl-NL" dirty="0"/>
              <a:t> background on </a:t>
            </a:r>
            <a:r>
              <a:rPr lang="nl-NL" dirty="0" err="1"/>
              <a:t>habits</a:t>
            </a:r>
            <a:endParaRPr lang="nl-NL" dirty="0"/>
          </a:p>
          <a:p>
            <a:pPr marL="628650" lvl="1" indent="-171450">
              <a:buFontTx/>
              <a:buChar char="-"/>
            </a:pPr>
            <a:r>
              <a:rPr lang="nl-NL" dirty="0"/>
              <a:t>Research project, </a:t>
            </a:r>
            <a:r>
              <a:rPr lang="nl-NL" dirty="0" err="1"/>
              <a:t>study</a:t>
            </a:r>
            <a:r>
              <a:rPr lang="nl-NL" dirty="0"/>
              <a:t> 1</a:t>
            </a:r>
          </a:p>
          <a:p>
            <a:pPr marL="628650" lvl="1" indent="-171450">
              <a:buFontTx/>
              <a:buChar char="-"/>
            </a:pPr>
            <a:r>
              <a:rPr lang="nl-NL" dirty="0" err="1"/>
              <a:t>What</a:t>
            </a:r>
            <a:r>
              <a:rPr lang="nl-NL" dirty="0"/>
              <a:t> </a:t>
            </a:r>
            <a:r>
              <a:rPr lang="nl-NL" dirty="0" err="1"/>
              <a:t>comes</a:t>
            </a:r>
            <a:r>
              <a:rPr lang="nl-NL" dirty="0"/>
              <a:t> </a:t>
            </a:r>
            <a:r>
              <a:rPr lang="nl-NL" dirty="0" err="1"/>
              <a:t>after</a:t>
            </a:r>
            <a:endParaRPr lang="nl-NL" dirty="0"/>
          </a:p>
          <a:p>
            <a:pPr marL="628650" lvl="1" indent="-171450">
              <a:buFontTx/>
              <a:buChar char="-"/>
            </a:pPr>
            <a:r>
              <a:rPr lang="nl-NL" dirty="0"/>
              <a:t>10-15 min </a:t>
            </a:r>
            <a:r>
              <a:rPr lang="nl-NL" dirty="0" err="1"/>
              <a:t>discussion</a:t>
            </a:r>
            <a:endParaRPr lang="nl-NL" dirty="0"/>
          </a:p>
          <a:p>
            <a:pPr marL="628650" lvl="1" indent="-171450">
              <a:buFontTx/>
              <a:buChar char="-"/>
            </a:pPr>
            <a:endParaRPr lang="nl-NL" dirty="0"/>
          </a:p>
          <a:p>
            <a:pPr marL="0" lvl="0" indent="0">
              <a:buFontTx/>
              <a:buNone/>
            </a:pPr>
            <a:r>
              <a:rPr lang="nl-NL" dirty="0"/>
              <a:t>- Food waste </a:t>
            </a:r>
            <a:r>
              <a:rPr lang="nl-NL" dirty="0" err="1"/>
              <a:t>reduction</a:t>
            </a:r>
            <a:r>
              <a:rPr lang="nl-NL" dirty="0"/>
              <a:t> as a context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investigate</a:t>
            </a:r>
            <a:r>
              <a:rPr lang="nl-NL" dirty="0"/>
              <a:t> pro-</a:t>
            </a:r>
            <a:r>
              <a:rPr lang="nl-NL" dirty="0" err="1"/>
              <a:t>environmental</a:t>
            </a:r>
            <a:r>
              <a:rPr lang="nl-NL" dirty="0"/>
              <a:t> </a:t>
            </a:r>
            <a:r>
              <a:rPr lang="nl-NL" dirty="0" err="1"/>
              <a:t>behaviours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C4D53B-2A5F-46DB-9092-7AB52C1222F8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5929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 dirty="0" err="1"/>
              <a:t>Many</a:t>
            </a:r>
            <a:r>
              <a:rPr lang="nl-NL" dirty="0"/>
              <a:t> </a:t>
            </a:r>
            <a:r>
              <a:rPr lang="nl-NL" dirty="0" err="1"/>
              <a:t>environmentally</a:t>
            </a:r>
            <a:r>
              <a:rPr lang="nl-NL" dirty="0"/>
              <a:t> </a:t>
            </a:r>
            <a:r>
              <a:rPr lang="nl-NL" dirty="0" err="1"/>
              <a:t>impactful</a:t>
            </a:r>
            <a:r>
              <a:rPr lang="nl-NL" dirty="0"/>
              <a:t> </a:t>
            </a:r>
            <a:r>
              <a:rPr lang="nl-NL" dirty="0" err="1"/>
              <a:t>behaviours</a:t>
            </a:r>
            <a:r>
              <a:rPr lang="nl-NL" dirty="0"/>
              <a:t> happen </a:t>
            </a:r>
            <a:r>
              <a:rPr lang="nl-NL" dirty="0" err="1"/>
              <a:t>very</a:t>
            </a:r>
            <a:r>
              <a:rPr lang="nl-NL" dirty="0"/>
              <a:t> </a:t>
            </a:r>
            <a:r>
              <a:rPr lang="nl-NL" dirty="0" err="1"/>
              <a:t>often</a:t>
            </a:r>
            <a:endParaRPr lang="nl-NL" dirty="0"/>
          </a:p>
          <a:p>
            <a:pPr marL="628650" lvl="1" indent="-171450">
              <a:buFontTx/>
              <a:buChar char="-"/>
            </a:pPr>
            <a:r>
              <a:rPr lang="nl-NL" dirty="0"/>
              <a:t>Turning on </a:t>
            </a:r>
            <a:r>
              <a:rPr lang="nl-NL" dirty="0" err="1"/>
              <a:t>heating</a:t>
            </a:r>
            <a:r>
              <a:rPr lang="nl-NL" dirty="0"/>
              <a:t> </a:t>
            </a:r>
            <a:r>
              <a:rPr lang="nl-NL" dirty="0" err="1"/>
              <a:t>when</a:t>
            </a:r>
            <a:r>
              <a:rPr lang="nl-NL" dirty="0"/>
              <a:t> </a:t>
            </a:r>
            <a:r>
              <a:rPr lang="nl-NL" dirty="0" err="1"/>
              <a:t>you’re</a:t>
            </a:r>
            <a:r>
              <a:rPr lang="nl-NL" dirty="0"/>
              <a:t> </a:t>
            </a:r>
            <a:r>
              <a:rPr lang="nl-NL" dirty="0" err="1"/>
              <a:t>cold</a:t>
            </a:r>
            <a:r>
              <a:rPr lang="nl-NL" dirty="0"/>
              <a:t>,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leaving</a:t>
            </a:r>
            <a:r>
              <a:rPr lang="nl-NL" dirty="0"/>
              <a:t> </a:t>
            </a:r>
            <a:r>
              <a:rPr lang="nl-NL" dirty="0" err="1"/>
              <a:t>it</a:t>
            </a:r>
            <a:r>
              <a:rPr lang="nl-NL" dirty="0"/>
              <a:t> on </a:t>
            </a:r>
            <a:r>
              <a:rPr lang="nl-NL" dirty="0" err="1"/>
              <a:t>when</a:t>
            </a:r>
            <a:r>
              <a:rPr lang="nl-NL" dirty="0"/>
              <a:t>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needed</a:t>
            </a:r>
            <a:endParaRPr lang="nl-NL" dirty="0"/>
          </a:p>
          <a:p>
            <a:pPr marL="628650" lvl="1" indent="-171450">
              <a:buFontTx/>
              <a:buChar char="-"/>
            </a:pPr>
            <a:r>
              <a:rPr lang="nl-NL" dirty="0" err="1"/>
              <a:t>Discarding</a:t>
            </a:r>
            <a:r>
              <a:rPr lang="nl-NL" dirty="0"/>
              <a:t> </a:t>
            </a:r>
            <a:r>
              <a:rPr lang="nl-NL" dirty="0" err="1"/>
              <a:t>leftovers</a:t>
            </a:r>
            <a:r>
              <a:rPr lang="nl-NL" dirty="0"/>
              <a:t> off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plates</a:t>
            </a:r>
            <a:r>
              <a:rPr lang="nl-NL" dirty="0"/>
              <a:t> </a:t>
            </a:r>
            <a:r>
              <a:rPr lang="nl-NL" dirty="0" err="1"/>
              <a:t>before</a:t>
            </a:r>
            <a:r>
              <a:rPr lang="nl-NL" dirty="0"/>
              <a:t> putting </a:t>
            </a:r>
            <a:r>
              <a:rPr lang="nl-NL" dirty="0" err="1"/>
              <a:t>them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dishwasher</a:t>
            </a:r>
            <a:endParaRPr lang="nl-NL" dirty="0"/>
          </a:p>
          <a:p>
            <a:pPr marL="628650" lvl="1" indent="-171450">
              <a:buFontTx/>
              <a:buChar char="-"/>
            </a:pPr>
            <a:r>
              <a:rPr lang="nl-NL" dirty="0" err="1"/>
              <a:t>Throwing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drink </a:t>
            </a:r>
            <a:r>
              <a:rPr lang="nl-NL" dirty="0" err="1"/>
              <a:t>can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general</a:t>
            </a:r>
            <a:r>
              <a:rPr lang="nl-NL" dirty="0"/>
              <a:t> waste (or PMD) </a:t>
            </a:r>
            <a:r>
              <a:rPr lang="nl-NL" dirty="0" err="1"/>
              <a:t>when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finish </a:t>
            </a:r>
            <a:r>
              <a:rPr lang="nl-NL" dirty="0" err="1"/>
              <a:t>it</a:t>
            </a:r>
            <a:r>
              <a:rPr lang="nl-NL" dirty="0"/>
              <a:t> </a:t>
            </a:r>
            <a:r>
              <a:rPr lang="nl-NL" b="1" dirty="0"/>
              <a:t>(reminder </a:t>
            </a:r>
            <a:r>
              <a:rPr lang="nl-NL" b="1" dirty="0" err="1"/>
              <a:t>you</a:t>
            </a:r>
            <a:r>
              <a:rPr lang="nl-NL" b="1" dirty="0"/>
              <a:t> </a:t>
            </a:r>
            <a:r>
              <a:rPr lang="nl-NL" b="1" dirty="0" err="1"/>
              <a:t>can</a:t>
            </a:r>
            <a:r>
              <a:rPr lang="nl-NL" b="1" dirty="0"/>
              <a:t> </a:t>
            </a:r>
            <a:r>
              <a:rPr lang="nl-NL" b="1" dirty="0" err="1"/>
              <a:t>now</a:t>
            </a:r>
            <a:r>
              <a:rPr lang="nl-NL" b="1" dirty="0"/>
              <a:t> hand </a:t>
            </a:r>
            <a:r>
              <a:rPr lang="nl-NL" b="1" dirty="0" err="1"/>
              <a:t>them</a:t>
            </a:r>
            <a:r>
              <a:rPr lang="nl-NL" b="1" dirty="0"/>
              <a:t> in at </a:t>
            </a:r>
            <a:r>
              <a:rPr lang="nl-NL" b="1" dirty="0" err="1"/>
              <a:t>the</a:t>
            </a:r>
            <a:r>
              <a:rPr lang="nl-NL" b="1" dirty="0"/>
              <a:t> supermarket </a:t>
            </a:r>
            <a:r>
              <a:rPr lang="nl-NL" b="1" dirty="0" err="1"/>
              <a:t>and</a:t>
            </a:r>
            <a:r>
              <a:rPr lang="nl-NL" b="1" dirty="0"/>
              <a:t> get </a:t>
            </a:r>
            <a:r>
              <a:rPr lang="nl-NL" b="1" dirty="0" err="1"/>
              <a:t>some</a:t>
            </a:r>
            <a:r>
              <a:rPr lang="nl-NL" b="1" dirty="0"/>
              <a:t> money back!)</a:t>
            </a:r>
          </a:p>
          <a:p>
            <a:pPr marL="628650" lvl="1" indent="-171450">
              <a:buFontTx/>
              <a:buChar char="-"/>
            </a:pPr>
            <a:r>
              <a:rPr lang="nl-NL" b="0" dirty="0" err="1"/>
              <a:t>Picking</a:t>
            </a:r>
            <a:r>
              <a:rPr lang="nl-NL" b="0" dirty="0"/>
              <a:t> up </a:t>
            </a:r>
            <a:r>
              <a:rPr lang="nl-NL" b="0" dirty="0" err="1"/>
              <a:t>your</a:t>
            </a:r>
            <a:r>
              <a:rPr lang="nl-NL" b="0" dirty="0"/>
              <a:t> </a:t>
            </a:r>
            <a:r>
              <a:rPr lang="nl-NL" b="0" dirty="0" err="1"/>
              <a:t>car</a:t>
            </a:r>
            <a:r>
              <a:rPr lang="nl-NL" b="0" dirty="0"/>
              <a:t> </a:t>
            </a:r>
            <a:r>
              <a:rPr lang="nl-NL" b="0" dirty="0" err="1"/>
              <a:t>keys</a:t>
            </a:r>
            <a:r>
              <a:rPr lang="nl-NL" b="0" dirty="0"/>
              <a:t> as </a:t>
            </a:r>
            <a:r>
              <a:rPr lang="nl-NL" b="0" dirty="0" err="1"/>
              <a:t>you</a:t>
            </a:r>
            <a:r>
              <a:rPr lang="nl-NL" b="0" dirty="0"/>
              <a:t> go out </a:t>
            </a:r>
            <a:r>
              <a:rPr lang="nl-NL" b="0" dirty="0" err="1"/>
              <a:t>the</a:t>
            </a:r>
            <a:r>
              <a:rPr lang="nl-NL" b="0" dirty="0"/>
              <a:t> door </a:t>
            </a:r>
            <a:r>
              <a:rPr lang="nl-NL" b="0" dirty="0" err="1"/>
              <a:t>to</a:t>
            </a:r>
            <a:r>
              <a:rPr lang="nl-NL" b="0" dirty="0"/>
              <a:t> </a:t>
            </a:r>
            <a:r>
              <a:rPr lang="nl-NL" b="0" dirty="0" err="1"/>
              <a:t>work</a:t>
            </a:r>
            <a:r>
              <a:rPr lang="nl-NL" b="0" dirty="0"/>
              <a:t> in </a:t>
            </a:r>
            <a:r>
              <a:rPr lang="nl-NL" b="0" dirty="0" err="1"/>
              <a:t>the</a:t>
            </a:r>
            <a:r>
              <a:rPr lang="nl-NL" b="0" dirty="0"/>
              <a:t> </a:t>
            </a:r>
            <a:r>
              <a:rPr lang="nl-NL" b="0" dirty="0" err="1"/>
              <a:t>morning</a:t>
            </a:r>
            <a:endParaRPr lang="nl-NL" b="0" dirty="0"/>
          </a:p>
          <a:p>
            <a:pPr marL="628650" lvl="1" indent="-171450">
              <a:buFontTx/>
              <a:buChar char="-"/>
            </a:pPr>
            <a:endParaRPr lang="nl-NL" b="0" dirty="0"/>
          </a:p>
          <a:p>
            <a:pPr marL="628650" lvl="1" indent="-171450">
              <a:buFontTx/>
              <a:buChar char="-"/>
            </a:pPr>
            <a:r>
              <a:rPr lang="nl-NL" b="0" dirty="0" err="1"/>
              <a:t>Other</a:t>
            </a:r>
            <a:r>
              <a:rPr lang="nl-NL" b="0" dirty="0"/>
              <a:t> </a:t>
            </a:r>
            <a:r>
              <a:rPr lang="nl-NL" b="0" dirty="0" err="1"/>
              <a:t>than</a:t>
            </a:r>
            <a:r>
              <a:rPr lang="nl-NL" b="0" dirty="0"/>
              <a:t> </a:t>
            </a:r>
            <a:r>
              <a:rPr lang="nl-NL" b="0" dirty="0" err="1"/>
              <a:t>being</a:t>
            </a:r>
            <a:r>
              <a:rPr lang="nl-NL" b="0" dirty="0"/>
              <a:t> </a:t>
            </a:r>
            <a:r>
              <a:rPr lang="nl-NL" b="0" dirty="0" err="1"/>
              <a:t>environmentally</a:t>
            </a:r>
            <a:r>
              <a:rPr lang="nl-NL" b="0" dirty="0"/>
              <a:t> </a:t>
            </a:r>
            <a:r>
              <a:rPr lang="nl-NL" b="0" dirty="0" err="1"/>
              <a:t>impactful</a:t>
            </a:r>
            <a:r>
              <a:rPr lang="nl-NL" b="0" dirty="0"/>
              <a:t>, </a:t>
            </a:r>
            <a:r>
              <a:rPr lang="nl-NL" b="0" dirty="0" err="1"/>
              <a:t>something</a:t>
            </a:r>
            <a:r>
              <a:rPr lang="nl-NL" b="0" dirty="0"/>
              <a:t> </a:t>
            </a:r>
            <a:r>
              <a:rPr lang="nl-NL" b="0" dirty="0" err="1"/>
              <a:t>else</a:t>
            </a:r>
            <a:r>
              <a:rPr lang="nl-NL" b="0" dirty="0"/>
              <a:t> in common.</a:t>
            </a:r>
          </a:p>
          <a:p>
            <a:pPr marL="628650" lvl="1" indent="-171450">
              <a:buFontTx/>
              <a:buChar char="-"/>
            </a:pPr>
            <a:r>
              <a:rPr lang="nl-NL" b="1" dirty="0"/>
              <a:t>Cues!</a:t>
            </a:r>
            <a:endParaRPr lang="en-GB" b="1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C4D53B-2A5F-46DB-9092-7AB52C1222F8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0984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 b="1" dirty="0"/>
              <a:t>Cues!</a:t>
            </a:r>
          </a:p>
          <a:p>
            <a:pPr marL="171450" indent="-171450">
              <a:buFontTx/>
              <a:buChar char="-"/>
            </a:pPr>
            <a:r>
              <a:rPr lang="nl-NL" b="0" dirty="0"/>
              <a:t>As </a:t>
            </a:r>
            <a:r>
              <a:rPr lang="nl-NL" b="0" dirty="0" err="1"/>
              <a:t>shown</a:t>
            </a:r>
            <a:r>
              <a:rPr lang="nl-NL" b="0" dirty="0"/>
              <a:t> here</a:t>
            </a:r>
          </a:p>
          <a:p>
            <a:pPr marL="171450" indent="-171450">
              <a:buFontTx/>
              <a:buChar char="-"/>
            </a:pPr>
            <a:r>
              <a:rPr lang="nl-NL" b="0" dirty="0" err="1"/>
              <a:t>This</a:t>
            </a:r>
            <a:r>
              <a:rPr lang="nl-NL" b="0" dirty="0"/>
              <a:t> is important </a:t>
            </a:r>
            <a:r>
              <a:rPr lang="nl-NL" b="0" dirty="0" err="1"/>
              <a:t>because</a:t>
            </a:r>
            <a:r>
              <a:rPr lang="nl-NL" b="0" dirty="0"/>
              <a:t> of </a:t>
            </a:r>
            <a:r>
              <a:rPr lang="nl-NL" b="1" dirty="0" err="1"/>
              <a:t>habits</a:t>
            </a:r>
            <a:endParaRPr lang="nl-NL" b="0" dirty="0"/>
          </a:p>
          <a:p>
            <a:pPr marL="171450" indent="-171450">
              <a:buFontTx/>
              <a:buChar char="-"/>
            </a:pPr>
            <a:r>
              <a:rPr lang="nl-NL" b="0" dirty="0"/>
              <a:t>As </a:t>
            </a:r>
            <a:r>
              <a:rPr lang="nl-NL" b="0" dirty="0" err="1"/>
              <a:t>opposed</a:t>
            </a:r>
            <a:r>
              <a:rPr lang="nl-NL" b="0" dirty="0"/>
              <a:t> </a:t>
            </a:r>
            <a:r>
              <a:rPr lang="nl-NL" b="0" dirty="0" err="1"/>
              <a:t>to</a:t>
            </a:r>
            <a:r>
              <a:rPr lang="nl-NL" b="0" dirty="0"/>
              <a:t> </a:t>
            </a:r>
            <a:r>
              <a:rPr lang="nl-NL" b="0" dirty="0" err="1"/>
              <a:t>the</a:t>
            </a:r>
            <a:r>
              <a:rPr lang="nl-NL" b="0" dirty="0"/>
              <a:t> common </a:t>
            </a:r>
            <a:r>
              <a:rPr lang="nl-NL" b="0" dirty="0" err="1"/>
              <a:t>use</a:t>
            </a:r>
            <a:r>
              <a:rPr lang="nl-NL" b="0" dirty="0"/>
              <a:t> of </a:t>
            </a:r>
            <a:r>
              <a:rPr lang="nl-NL" b="0" dirty="0" err="1"/>
              <a:t>the</a:t>
            </a:r>
            <a:r>
              <a:rPr lang="nl-NL" b="0" dirty="0"/>
              <a:t> word, </a:t>
            </a:r>
            <a:r>
              <a:rPr lang="nl-NL" b="1" dirty="0" err="1"/>
              <a:t>definition</a:t>
            </a:r>
            <a:r>
              <a:rPr lang="nl-NL" b="0" dirty="0"/>
              <a:t> is a </a:t>
            </a:r>
            <a:r>
              <a:rPr lang="nl-NL" b="0" dirty="0" err="1"/>
              <a:t>whole</a:t>
            </a:r>
            <a:r>
              <a:rPr lang="nl-NL" b="0" dirty="0"/>
              <a:t> lot </a:t>
            </a:r>
            <a:r>
              <a:rPr lang="nl-NL" b="1" dirty="0"/>
              <a:t>more </a:t>
            </a:r>
            <a:r>
              <a:rPr lang="nl-NL" b="1" dirty="0" err="1"/>
              <a:t>complicated</a:t>
            </a:r>
            <a:endParaRPr lang="en-GB" b="1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C4D53B-2A5F-46DB-9092-7AB52C1222F8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2773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 dirty="0"/>
              <a:t>Read out </a:t>
            </a:r>
            <a:r>
              <a:rPr lang="nl-NL" dirty="0" err="1"/>
              <a:t>definition</a:t>
            </a: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 err="1"/>
              <a:t>So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unpack</a:t>
            </a:r>
            <a:r>
              <a:rPr lang="nl-NL" dirty="0"/>
              <a:t> </a:t>
            </a:r>
            <a:r>
              <a:rPr lang="nl-NL" dirty="0" err="1"/>
              <a:t>that</a:t>
            </a:r>
            <a:endParaRPr lang="nl-NL" dirty="0"/>
          </a:p>
          <a:p>
            <a:pPr marL="628650" lvl="1" indent="-171450">
              <a:buFontTx/>
              <a:buChar char="-"/>
            </a:pPr>
            <a:r>
              <a:rPr lang="nl-NL" dirty="0"/>
              <a:t>A </a:t>
            </a:r>
            <a:r>
              <a:rPr lang="nl-NL" dirty="0" err="1"/>
              <a:t>habit</a:t>
            </a:r>
            <a:r>
              <a:rPr lang="nl-NL" dirty="0"/>
              <a:t> is </a:t>
            </a:r>
            <a:r>
              <a:rPr lang="nl-NL" b="1" dirty="0" err="1"/>
              <a:t>not</a:t>
            </a:r>
            <a:r>
              <a:rPr lang="nl-NL" b="1" dirty="0"/>
              <a:t> a </a:t>
            </a:r>
            <a:r>
              <a:rPr lang="nl-NL" b="1" dirty="0" err="1"/>
              <a:t>behaviour</a:t>
            </a:r>
            <a:r>
              <a:rPr lang="nl-NL" b="1" dirty="0"/>
              <a:t>, </a:t>
            </a:r>
            <a:r>
              <a:rPr lang="nl-NL" b="0" dirty="0"/>
              <a:t>but a </a:t>
            </a:r>
            <a:r>
              <a:rPr lang="nl-NL" b="0" dirty="0" err="1"/>
              <a:t>process</a:t>
            </a:r>
            <a:r>
              <a:rPr lang="nl-NL" b="0" dirty="0"/>
              <a:t> (</a:t>
            </a:r>
            <a:r>
              <a:rPr lang="nl-NL" b="0" dirty="0" err="1"/>
              <a:t>because</a:t>
            </a:r>
            <a:r>
              <a:rPr lang="nl-NL" b="0" dirty="0"/>
              <a:t> </a:t>
            </a:r>
            <a:r>
              <a:rPr lang="nl-NL" b="0" dirty="0" err="1"/>
              <a:t>habits</a:t>
            </a:r>
            <a:r>
              <a:rPr lang="nl-NL" b="0" dirty="0"/>
              <a:t> are </a:t>
            </a:r>
            <a:r>
              <a:rPr lang="nl-NL" b="0" dirty="0" err="1"/>
              <a:t>said</a:t>
            </a:r>
            <a:r>
              <a:rPr lang="nl-NL" b="0" dirty="0"/>
              <a:t> </a:t>
            </a:r>
            <a:r>
              <a:rPr lang="nl-NL" b="0" dirty="0" err="1"/>
              <a:t>to</a:t>
            </a:r>
            <a:r>
              <a:rPr lang="nl-NL" b="0" dirty="0"/>
              <a:t> </a:t>
            </a:r>
            <a:r>
              <a:rPr lang="nl-NL" b="0" dirty="0" err="1"/>
              <a:t>be</a:t>
            </a:r>
            <a:r>
              <a:rPr lang="nl-NL" b="0" dirty="0"/>
              <a:t> a determinant of </a:t>
            </a:r>
            <a:r>
              <a:rPr lang="nl-NL" b="0" dirty="0" err="1"/>
              <a:t>behaviour</a:t>
            </a:r>
            <a:r>
              <a:rPr lang="nl-NL" b="0" dirty="0"/>
              <a:t>, </a:t>
            </a:r>
            <a:r>
              <a:rPr lang="nl-NL" b="0" dirty="0" err="1"/>
              <a:t>so</a:t>
            </a:r>
            <a:r>
              <a:rPr lang="nl-NL" b="0" dirty="0"/>
              <a:t> </a:t>
            </a:r>
            <a:r>
              <a:rPr lang="nl-NL" b="0" dirty="0" err="1"/>
              <a:t>it</a:t>
            </a:r>
            <a:r>
              <a:rPr lang="nl-NL" b="0" dirty="0"/>
              <a:t> </a:t>
            </a:r>
            <a:r>
              <a:rPr lang="nl-NL" b="0" dirty="0" err="1"/>
              <a:t>cannot</a:t>
            </a:r>
            <a:r>
              <a:rPr lang="nl-NL" b="0" dirty="0"/>
              <a:t> </a:t>
            </a:r>
            <a:r>
              <a:rPr lang="nl-NL" b="0" dirty="0" err="1"/>
              <a:t>be</a:t>
            </a:r>
            <a:r>
              <a:rPr lang="nl-NL" b="0" dirty="0"/>
              <a:t> a </a:t>
            </a:r>
            <a:r>
              <a:rPr lang="nl-NL" b="0" dirty="0" err="1"/>
              <a:t>behaviour</a:t>
            </a:r>
            <a:r>
              <a:rPr lang="nl-NL" b="0" dirty="0"/>
              <a:t>)</a:t>
            </a:r>
          </a:p>
          <a:p>
            <a:pPr marL="628650" lvl="1" indent="-171450">
              <a:buFontTx/>
              <a:buChar char="-"/>
            </a:pPr>
            <a:r>
              <a:rPr lang="nl-NL" b="0" dirty="0"/>
              <a:t>It is </a:t>
            </a:r>
            <a:r>
              <a:rPr lang="nl-NL" b="0" dirty="0" err="1"/>
              <a:t>an</a:t>
            </a:r>
            <a:r>
              <a:rPr lang="nl-NL" b="0" dirty="0"/>
              <a:t> </a:t>
            </a:r>
            <a:r>
              <a:rPr lang="nl-NL" b="1" dirty="0"/>
              <a:t>automatic</a:t>
            </a:r>
            <a:r>
              <a:rPr lang="nl-NL" b="0" dirty="0"/>
              <a:t> response </a:t>
            </a:r>
            <a:r>
              <a:rPr lang="nl-NL" b="0" dirty="0" err="1"/>
              <a:t>to</a:t>
            </a:r>
            <a:r>
              <a:rPr lang="nl-NL" b="0" dirty="0"/>
              <a:t> a cue</a:t>
            </a:r>
          </a:p>
          <a:p>
            <a:pPr marL="1085850" lvl="2" indent="-171450">
              <a:buFontTx/>
              <a:buChar char="-"/>
            </a:pPr>
            <a:r>
              <a:rPr lang="nl-NL" b="0" dirty="0"/>
              <a:t>Stimulus </a:t>
            </a:r>
            <a:r>
              <a:rPr lang="nl-NL" b="0" dirty="0" err="1"/>
              <a:t>driven</a:t>
            </a:r>
            <a:endParaRPr lang="nl-NL" b="0" dirty="0"/>
          </a:p>
          <a:p>
            <a:pPr marL="1085850" lvl="2" indent="-171450">
              <a:buFontTx/>
              <a:buChar char="-"/>
            </a:pPr>
            <a:r>
              <a:rPr lang="nl-NL" b="0" dirty="0"/>
              <a:t>Independent of </a:t>
            </a:r>
            <a:r>
              <a:rPr lang="nl-NL" b="0" dirty="0" err="1"/>
              <a:t>intentions</a:t>
            </a:r>
            <a:r>
              <a:rPr lang="nl-NL" b="0" dirty="0"/>
              <a:t> </a:t>
            </a:r>
            <a:r>
              <a:rPr lang="nl-NL" b="0" dirty="0" err="1"/>
              <a:t>and</a:t>
            </a:r>
            <a:r>
              <a:rPr lang="nl-NL" b="0" dirty="0"/>
              <a:t> goals</a:t>
            </a:r>
          </a:p>
          <a:p>
            <a:pPr marL="171450" lvl="0" indent="-171450">
              <a:buFontTx/>
              <a:buChar char="-"/>
            </a:pPr>
            <a:r>
              <a:rPr lang="nl-NL" b="1" dirty="0" err="1"/>
              <a:t>Example</a:t>
            </a:r>
            <a:r>
              <a:rPr lang="nl-NL" b="0" dirty="0"/>
              <a:t>: </a:t>
            </a:r>
            <a:r>
              <a:rPr lang="nl-NL" b="0" dirty="0" err="1"/>
              <a:t>you</a:t>
            </a:r>
            <a:r>
              <a:rPr lang="nl-NL" b="0" dirty="0"/>
              <a:t> have </a:t>
            </a:r>
            <a:r>
              <a:rPr lang="nl-NL" b="0" dirty="0" err="1"/>
              <a:t>always</a:t>
            </a:r>
            <a:r>
              <a:rPr lang="nl-NL" b="0" dirty="0"/>
              <a:t> </a:t>
            </a:r>
            <a:r>
              <a:rPr lang="nl-NL" b="0" dirty="0" err="1"/>
              <a:t>flossed</a:t>
            </a:r>
            <a:r>
              <a:rPr lang="nl-NL" b="0" dirty="0"/>
              <a:t> </a:t>
            </a:r>
            <a:r>
              <a:rPr lang="nl-NL" b="0" dirty="0" err="1"/>
              <a:t>after</a:t>
            </a:r>
            <a:r>
              <a:rPr lang="nl-NL" b="0" dirty="0"/>
              <a:t> </a:t>
            </a:r>
            <a:r>
              <a:rPr lang="nl-NL" b="0" dirty="0" err="1"/>
              <a:t>brushing</a:t>
            </a:r>
            <a:r>
              <a:rPr lang="nl-NL" b="0" dirty="0"/>
              <a:t> </a:t>
            </a:r>
            <a:r>
              <a:rPr lang="nl-NL" b="0" dirty="0" err="1"/>
              <a:t>teeth</a:t>
            </a:r>
            <a:r>
              <a:rPr lang="nl-NL" b="0" dirty="0"/>
              <a:t>, </a:t>
            </a:r>
            <a:r>
              <a:rPr lang="nl-NL" b="0" dirty="0" err="1"/>
              <a:t>now</a:t>
            </a:r>
            <a:r>
              <a:rPr lang="nl-NL" b="0" dirty="0"/>
              <a:t> </a:t>
            </a:r>
            <a:r>
              <a:rPr lang="nl-NL" b="0" dirty="0" err="1"/>
              <a:t>it</a:t>
            </a:r>
            <a:r>
              <a:rPr lang="nl-NL" b="0" dirty="0"/>
              <a:t> </a:t>
            </a:r>
            <a:r>
              <a:rPr lang="nl-NL" b="0" dirty="0" err="1"/>
              <a:t>happens</a:t>
            </a:r>
            <a:r>
              <a:rPr lang="nl-NL" b="0" dirty="0"/>
              <a:t> </a:t>
            </a:r>
            <a:r>
              <a:rPr lang="nl-NL" b="0" dirty="0" err="1"/>
              <a:t>automatically</a:t>
            </a:r>
            <a:endParaRPr lang="nl-NL" b="0" dirty="0"/>
          </a:p>
          <a:p>
            <a:pPr marL="171450" lvl="0" indent="-171450">
              <a:buFontTx/>
              <a:buChar char="-"/>
            </a:pPr>
            <a:r>
              <a:rPr lang="nl-NL" b="0" dirty="0" err="1"/>
              <a:t>Habits</a:t>
            </a:r>
            <a:r>
              <a:rPr lang="nl-NL" b="0" dirty="0"/>
              <a:t> are </a:t>
            </a:r>
            <a:r>
              <a:rPr lang="nl-NL" b="0" dirty="0" err="1"/>
              <a:t>one</a:t>
            </a:r>
            <a:r>
              <a:rPr lang="nl-NL" b="0" dirty="0"/>
              <a:t> route </a:t>
            </a:r>
            <a:r>
              <a:rPr lang="nl-NL" b="0" dirty="0" err="1"/>
              <a:t>to</a:t>
            </a:r>
            <a:r>
              <a:rPr lang="nl-NL" b="0" dirty="0"/>
              <a:t> </a:t>
            </a:r>
            <a:r>
              <a:rPr lang="nl-NL" b="1" dirty="0" err="1"/>
              <a:t>behaviour</a:t>
            </a:r>
            <a:r>
              <a:rPr lang="nl-NL" b="1" dirty="0"/>
              <a:t> maintenance </a:t>
            </a:r>
            <a:r>
              <a:rPr lang="nl-NL" b="0" dirty="0"/>
              <a:t>(</a:t>
            </a:r>
            <a:r>
              <a:rPr lang="nl-NL" b="0" dirty="0" err="1"/>
              <a:t>what</a:t>
            </a:r>
            <a:r>
              <a:rPr lang="nl-NL" b="0" dirty="0"/>
              <a:t> I want </a:t>
            </a:r>
            <a:r>
              <a:rPr lang="nl-NL" b="0" dirty="0" err="1"/>
              <a:t>to</a:t>
            </a:r>
            <a:r>
              <a:rPr lang="nl-NL" b="0" dirty="0"/>
              <a:t> </a:t>
            </a:r>
            <a:r>
              <a:rPr lang="nl-NL" b="0" dirty="0" err="1"/>
              <a:t>achieve</a:t>
            </a:r>
            <a:r>
              <a:rPr lang="nl-NL" b="0" dirty="0"/>
              <a:t>)</a:t>
            </a:r>
            <a:endParaRPr lang="en-GB" b="1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C4D53B-2A5F-46DB-9092-7AB52C1222F8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9840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 dirty="0" err="1"/>
              <a:t>Behaviour</a:t>
            </a:r>
            <a:r>
              <a:rPr lang="nl-NL" dirty="0"/>
              <a:t> maintenance is a </a:t>
            </a:r>
            <a:r>
              <a:rPr lang="nl-NL" b="1" dirty="0" err="1"/>
              <a:t>rocky</a:t>
            </a:r>
            <a:r>
              <a:rPr lang="nl-NL" b="1" dirty="0"/>
              <a:t> </a:t>
            </a:r>
            <a:r>
              <a:rPr lang="nl-NL" b="1" dirty="0" err="1"/>
              <a:t>road</a:t>
            </a:r>
            <a:endParaRPr lang="nl-NL" b="1" dirty="0"/>
          </a:p>
          <a:p>
            <a:pPr marL="171450" indent="-171450">
              <a:buFontTx/>
              <a:buChar char="-"/>
            </a:pPr>
            <a:r>
              <a:rPr lang="nl-NL" b="0" dirty="0" err="1"/>
              <a:t>Existing</a:t>
            </a:r>
            <a:r>
              <a:rPr lang="nl-NL" b="0" dirty="0"/>
              <a:t> </a:t>
            </a:r>
            <a:r>
              <a:rPr lang="nl-NL" b="0" dirty="0" err="1"/>
              <a:t>habits</a:t>
            </a:r>
            <a:r>
              <a:rPr lang="nl-NL" b="0" dirty="0"/>
              <a:t> </a:t>
            </a:r>
            <a:r>
              <a:rPr lang="nl-NL" b="0" dirty="0" err="1"/>
              <a:t>can</a:t>
            </a:r>
            <a:r>
              <a:rPr lang="nl-NL" b="0" dirty="0"/>
              <a:t> </a:t>
            </a:r>
            <a:r>
              <a:rPr lang="nl-NL" b="0" dirty="0" err="1"/>
              <a:t>be</a:t>
            </a:r>
            <a:r>
              <a:rPr lang="nl-NL" b="0" dirty="0"/>
              <a:t> a </a:t>
            </a:r>
            <a:r>
              <a:rPr lang="nl-NL" b="0" dirty="0" err="1"/>
              <a:t>barrier</a:t>
            </a:r>
            <a:r>
              <a:rPr lang="nl-NL" b="0" dirty="0"/>
              <a:t> </a:t>
            </a:r>
            <a:r>
              <a:rPr lang="nl-NL" b="0" dirty="0" err="1"/>
              <a:t>to</a:t>
            </a:r>
            <a:r>
              <a:rPr lang="nl-NL" b="0" dirty="0"/>
              <a:t> </a:t>
            </a:r>
            <a:r>
              <a:rPr lang="nl-NL" b="0" dirty="0" err="1"/>
              <a:t>behaviour</a:t>
            </a:r>
            <a:r>
              <a:rPr lang="nl-NL" b="0" dirty="0"/>
              <a:t> change</a:t>
            </a:r>
          </a:p>
          <a:p>
            <a:pPr marL="628650" lvl="1" indent="-171450">
              <a:buFontTx/>
              <a:buChar char="-"/>
            </a:pPr>
            <a:r>
              <a:rPr lang="nl-NL" b="0" dirty="0" err="1"/>
              <a:t>Very</a:t>
            </a:r>
            <a:r>
              <a:rPr lang="nl-NL" b="0" dirty="0"/>
              <a:t> </a:t>
            </a:r>
            <a:r>
              <a:rPr lang="nl-NL" b="0" dirty="0" err="1"/>
              <a:t>inflexible</a:t>
            </a:r>
            <a:endParaRPr lang="nl-NL" b="0" dirty="0"/>
          </a:p>
          <a:p>
            <a:pPr marL="628650" lvl="1" indent="-171450">
              <a:buFontTx/>
              <a:buChar char="-"/>
            </a:pPr>
            <a:r>
              <a:rPr lang="nl-NL" b="0" dirty="0" err="1"/>
              <a:t>Outside</a:t>
            </a:r>
            <a:r>
              <a:rPr lang="nl-NL" b="0" dirty="0"/>
              <a:t> of awareness</a:t>
            </a:r>
          </a:p>
          <a:p>
            <a:pPr marL="628650" lvl="1" indent="-171450">
              <a:buFontTx/>
              <a:buChar char="-"/>
            </a:pPr>
            <a:r>
              <a:rPr lang="nl-NL" b="1" dirty="0" err="1"/>
              <a:t>Effortful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</a:t>
            </a:r>
            <a:r>
              <a:rPr lang="nl-NL" b="1" dirty="0" err="1"/>
              <a:t>override</a:t>
            </a:r>
            <a:r>
              <a:rPr lang="nl-NL" b="1" dirty="0"/>
              <a:t>, “</a:t>
            </a:r>
            <a:r>
              <a:rPr lang="nl-NL" b="0" dirty="0" err="1"/>
              <a:t>old</a:t>
            </a:r>
            <a:r>
              <a:rPr lang="nl-NL" b="0" dirty="0"/>
              <a:t> </a:t>
            </a:r>
            <a:r>
              <a:rPr lang="nl-NL" b="0" dirty="0" err="1"/>
              <a:t>habits</a:t>
            </a:r>
            <a:r>
              <a:rPr lang="nl-NL" b="0" dirty="0"/>
              <a:t> die hard”</a:t>
            </a:r>
            <a:endParaRPr lang="nl-NL" b="1" dirty="0"/>
          </a:p>
          <a:p>
            <a:pPr marL="0" lvl="0" indent="0">
              <a:buFontTx/>
              <a:buNone/>
            </a:pPr>
            <a:r>
              <a:rPr lang="nl-NL" b="0" dirty="0"/>
              <a:t>- </a:t>
            </a:r>
            <a:r>
              <a:rPr lang="nl-NL" b="1" dirty="0" err="1"/>
              <a:t>Desirable</a:t>
            </a:r>
            <a:r>
              <a:rPr lang="nl-NL" b="1" dirty="0"/>
              <a:t> features </a:t>
            </a:r>
            <a:r>
              <a:rPr lang="nl-NL" b="0" dirty="0" err="1"/>
              <a:t>for</a:t>
            </a:r>
            <a:r>
              <a:rPr lang="nl-NL" b="0" dirty="0"/>
              <a:t> pro-</a:t>
            </a:r>
            <a:r>
              <a:rPr lang="nl-NL" b="0" dirty="0" err="1"/>
              <a:t>environmental</a:t>
            </a:r>
            <a:r>
              <a:rPr lang="nl-NL" b="0" dirty="0"/>
              <a:t> </a:t>
            </a:r>
            <a:r>
              <a:rPr lang="nl-NL" b="0" dirty="0" err="1"/>
              <a:t>behaviour</a:t>
            </a:r>
            <a:r>
              <a:rPr lang="nl-NL" b="0" dirty="0"/>
              <a:t> </a:t>
            </a:r>
            <a:r>
              <a:rPr lang="nl-NL" b="0" dirty="0" err="1"/>
              <a:t>to</a:t>
            </a:r>
            <a:r>
              <a:rPr lang="nl-NL" b="0" dirty="0"/>
              <a:t> make </a:t>
            </a:r>
            <a:r>
              <a:rPr lang="nl-NL" b="0" dirty="0" err="1"/>
              <a:t>them</a:t>
            </a:r>
            <a:r>
              <a:rPr lang="nl-NL" b="0" dirty="0"/>
              <a:t> stick</a:t>
            </a:r>
          </a:p>
          <a:p>
            <a:pPr marL="628650" lvl="1" indent="-171450">
              <a:buFontTx/>
              <a:buChar char="-"/>
            </a:pPr>
            <a:endParaRPr lang="nl-NL" b="0" dirty="0"/>
          </a:p>
          <a:p>
            <a:pPr marL="171450" indent="-171450">
              <a:buFontTx/>
              <a:buChar char="-"/>
            </a:pPr>
            <a:endParaRPr lang="en-GB" b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C4D53B-2A5F-46DB-9092-7AB52C1222F8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20069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 dirty="0"/>
              <a:t>Understanding </a:t>
            </a:r>
            <a:r>
              <a:rPr lang="nl-NL" dirty="0" err="1"/>
              <a:t>habit</a:t>
            </a:r>
            <a:r>
              <a:rPr lang="nl-NL" dirty="0"/>
              <a:t> </a:t>
            </a:r>
            <a:r>
              <a:rPr lang="nl-NL" dirty="0" err="1"/>
              <a:t>formation</a:t>
            </a:r>
            <a:r>
              <a:rPr lang="nl-NL" dirty="0"/>
              <a:t> starts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same</a:t>
            </a:r>
            <a:r>
              <a:rPr lang="nl-NL" dirty="0"/>
              <a:t> way </a:t>
            </a:r>
            <a:r>
              <a:rPr lang="nl-NL" dirty="0" err="1"/>
              <a:t>any</a:t>
            </a:r>
            <a:r>
              <a:rPr lang="nl-NL" dirty="0"/>
              <a:t> </a:t>
            </a:r>
            <a:r>
              <a:rPr lang="nl-NL" dirty="0" err="1"/>
              <a:t>behaviour</a:t>
            </a:r>
            <a:r>
              <a:rPr lang="nl-NL" dirty="0"/>
              <a:t> change </a:t>
            </a:r>
            <a:r>
              <a:rPr lang="nl-NL" dirty="0" err="1"/>
              <a:t>process</a:t>
            </a:r>
            <a:r>
              <a:rPr lang="nl-NL" dirty="0"/>
              <a:t> starts </a:t>
            </a:r>
            <a:r>
              <a:rPr lang="nl-NL" dirty="0" err="1"/>
              <a:t>according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habit</a:t>
            </a:r>
            <a:r>
              <a:rPr lang="nl-NL" dirty="0"/>
              <a:t> </a:t>
            </a:r>
            <a:r>
              <a:rPr lang="nl-NL" dirty="0" err="1"/>
              <a:t>formation</a:t>
            </a:r>
            <a:r>
              <a:rPr lang="nl-NL" dirty="0"/>
              <a:t> model </a:t>
            </a:r>
            <a:r>
              <a:rPr lang="nl-NL" dirty="0" err="1"/>
              <a:t>by</a:t>
            </a:r>
            <a:r>
              <a:rPr lang="nl-NL" dirty="0"/>
              <a:t> Gardner &amp; </a:t>
            </a:r>
            <a:r>
              <a:rPr lang="nl-NL" dirty="0" err="1"/>
              <a:t>Lally</a:t>
            </a:r>
            <a:endParaRPr lang="nl-NL" dirty="0"/>
          </a:p>
          <a:p>
            <a:pPr marL="685800" lvl="1" indent="-228600">
              <a:buFontTx/>
              <a:buAutoNum type="arabicPeriod"/>
            </a:pPr>
            <a:r>
              <a:rPr lang="nl-NL" b="1" dirty="0" err="1"/>
              <a:t>Intention</a:t>
            </a:r>
            <a:r>
              <a:rPr lang="nl-NL" b="1" dirty="0"/>
              <a:t> </a:t>
            </a:r>
            <a:r>
              <a:rPr lang="nl-NL" b="1" dirty="0" err="1"/>
              <a:t>formation</a:t>
            </a:r>
            <a:r>
              <a:rPr lang="nl-NL" b="1" dirty="0"/>
              <a:t> </a:t>
            </a:r>
            <a:r>
              <a:rPr lang="nl-NL" dirty="0"/>
              <a:t>(</a:t>
            </a:r>
            <a:r>
              <a:rPr lang="nl-NL" dirty="0" err="1"/>
              <a:t>motivation</a:t>
            </a:r>
            <a:r>
              <a:rPr lang="nl-NL" dirty="0"/>
              <a:t> leads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</a:t>
            </a:r>
            <a:r>
              <a:rPr lang="nl-NL" dirty="0" err="1"/>
              <a:t>intention</a:t>
            </a:r>
            <a:r>
              <a:rPr lang="nl-NL" dirty="0"/>
              <a:t>)</a:t>
            </a:r>
          </a:p>
          <a:p>
            <a:pPr marL="685800" lvl="1" indent="-228600">
              <a:buFontTx/>
              <a:buAutoNum type="arabicPeriod"/>
            </a:pPr>
            <a:r>
              <a:rPr lang="nl-NL" b="1" dirty="0"/>
              <a:t>Action </a:t>
            </a:r>
            <a:r>
              <a:rPr lang="nl-NL" b="1" dirty="0" err="1"/>
              <a:t>initiation</a:t>
            </a:r>
            <a:r>
              <a:rPr lang="nl-NL" b="1" dirty="0"/>
              <a:t> </a:t>
            </a:r>
            <a:r>
              <a:rPr lang="nl-NL" dirty="0"/>
              <a:t>(</a:t>
            </a:r>
            <a:r>
              <a:rPr lang="nl-NL" dirty="0" err="1"/>
              <a:t>intention</a:t>
            </a:r>
            <a:r>
              <a:rPr lang="nl-NL" dirty="0"/>
              <a:t> is </a:t>
            </a:r>
            <a:r>
              <a:rPr lang="nl-NL" dirty="0" err="1"/>
              <a:t>translated</a:t>
            </a:r>
            <a:r>
              <a:rPr lang="nl-NL" dirty="0"/>
              <a:t> </a:t>
            </a:r>
            <a:r>
              <a:rPr lang="nl-NL" dirty="0" err="1"/>
              <a:t>into</a:t>
            </a:r>
            <a:r>
              <a:rPr lang="nl-NL" dirty="0"/>
              <a:t> action</a:t>
            </a:r>
          </a:p>
          <a:p>
            <a:pPr marL="457200" lvl="1" indent="0">
              <a:buFontTx/>
              <a:buNone/>
            </a:pPr>
            <a:r>
              <a:rPr lang="nl-NL" dirty="0" err="1"/>
              <a:t>This</a:t>
            </a:r>
            <a:r>
              <a:rPr lang="nl-NL" dirty="0"/>
              <a:t> first </a:t>
            </a:r>
            <a:r>
              <a:rPr lang="nl-NL" dirty="0" err="1"/>
              <a:t>enactment</a:t>
            </a:r>
            <a:r>
              <a:rPr lang="nl-NL" dirty="0"/>
              <a:t> of a new </a:t>
            </a:r>
            <a:r>
              <a:rPr lang="nl-NL" dirty="0" err="1"/>
              <a:t>behaviour</a:t>
            </a:r>
            <a:r>
              <a:rPr lang="nl-NL" dirty="0"/>
              <a:t> is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main</a:t>
            </a:r>
            <a:r>
              <a:rPr lang="nl-NL" dirty="0"/>
              <a:t> </a:t>
            </a:r>
            <a:r>
              <a:rPr lang="nl-NL" dirty="0" err="1"/>
              <a:t>aim</a:t>
            </a:r>
            <a:r>
              <a:rPr lang="nl-NL" dirty="0"/>
              <a:t> of </a:t>
            </a:r>
            <a:r>
              <a:rPr lang="nl-NL" dirty="0" err="1"/>
              <a:t>many</a:t>
            </a:r>
            <a:r>
              <a:rPr lang="nl-NL" dirty="0"/>
              <a:t> </a:t>
            </a:r>
            <a:r>
              <a:rPr lang="nl-NL" dirty="0" err="1"/>
              <a:t>interventions</a:t>
            </a:r>
            <a:r>
              <a:rPr lang="nl-NL" dirty="0"/>
              <a:t>, but </a:t>
            </a:r>
            <a:r>
              <a:rPr lang="nl-NL" dirty="0" err="1"/>
              <a:t>often</a:t>
            </a:r>
            <a:r>
              <a:rPr lang="nl-NL" dirty="0"/>
              <a:t> </a:t>
            </a:r>
            <a:r>
              <a:rPr lang="nl-NL" dirty="0" err="1"/>
              <a:t>it</a:t>
            </a:r>
            <a:r>
              <a:rPr lang="nl-NL" dirty="0"/>
              <a:t> </a:t>
            </a:r>
            <a:r>
              <a:rPr lang="nl-NL" b="1" dirty="0"/>
              <a:t>does </a:t>
            </a:r>
            <a:r>
              <a:rPr lang="nl-NL" b="1" dirty="0" err="1"/>
              <a:t>not</a:t>
            </a:r>
            <a:r>
              <a:rPr lang="nl-NL" b="1" dirty="0"/>
              <a:t> last</a:t>
            </a:r>
          </a:p>
          <a:p>
            <a:pPr marL="457200" lvl="1" indent="0">
              <a:buFontTx/>
              <a:buNone/>
            </a:pPr>
            <a:r>
              <a:rPr lang="nl-NL" dirty="0"/>
              <a:t>3. </a:t>
            </a:r>
            <a:r>
              <a:rPr lang="nl-NL" dirty="0" err="1"/>
              <a:t>Behaviour</a:t>
            </a:r>
            <a:r>
              <a:rPr lang="nl-NL" dirty="0"/>
              <a:t> </a:t>
            </a:r>
            <a:r>
              <a:rPr lang="nl-NL" dirty="0" err="1"/>
              <a:t>repetition</a:t>
            </a:r>
            <a:r>
              <a:rPr lang="nl-NL" dirty="0"/>
              <a:t> is a </a:t>
            </a:r>
            <a:r>
              <a:rPr lang="nl-NL" b="1" dirty="0" err="1"/>
              <a:t>self-regulatory</a:t>
            </a:r>
            <a:r>
              <a:rPr lang="nl-NL" b="1" dirty="0"/>
              <a:t> </a:t>
            </a:r>
            <a:r>
              <a:rPr lang="nl-NL" b="1" dirty="0" err="1"/>
              <a:t>process</a:t>
            </a:r>
            <a:r>
              <a:rPr lang="nl-NL" b="1" dirty="0"/>
              <a:t> </a:t>
            </a:r>
            <a:r>
              <a:rPr lang="nl-NL" dirty="0"/>
              <a:t>of </a:t>
            </a:r>
            <a:r>
              <a:rPr lang="nl-NL" dirty="0" err="1"/>
              <a:t>choosing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perform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behaviour</a:t>
            </a:r>
            <a:r>
              <a:rPr lang="nl-NL" dirty="0"/>
              <a:t> </a:t>
            </a:r>
            <a:r>
              <a:rPr lang="nl-NL" dirty="0" err="1"/>
              <a:t>again</a:t>
            </a:r>
            <a:r>
              <a:rPr lang="nl-NL" dirty="0"/>
              <a:t> (</a:t>
            </a:r>
            <a:r>
              <a:rPr lang="nl-NL" dirty="0" err="1"/>
              <a:t>likely</a:t>
            </a:r>
            <a:r>
              <a:rPr lang="nl-NL" dirty="0"/>
              <a:t> </a:t>
            </a:r>
            <a:r>
              <a:rPr lang="nl-NL" dirty="0" err="1"/>
              <a:t>because</a:t>
            </a:r>
            <a:r>
              <a:rPr lang="nl-NL" dirty="0"/>
              <a:t> </a:t>
            </a:r>
            <a:r>
              <a:rPr lang="nl-NL" dirty="0" err="1"/>
              <a:t>it</a:t>
            </a:r>
            <a:r>
              <a:rPr lang="nl-NL" dirty="0"/>
              <a:t> </a:t>
            </a:r>
            <a:r>
              <a:rPr lang="nl-NL" dirty="0" err="1"/>
              <a:t>achieved</a:t>
            </a:r>
            <a:r>
              <a:rPr lang="nl-NL" dirty="0"/>
              <a:t> a </a:t>
            </a:r>
            <a:r>
              <a:rPr lang="nl-NL" dirty="0" err="1"/>
              <a:t>desired</a:t>
            </a:r>
            <a:r>
              <a:rPr lang="nl-NL" dirty="0"/>
              <a:t> </a:t>
            </a:r>
            <a:r>
              <a:rPr lang="nl-NL" dirty="0" err="1"/>
              <a:t>outcome</a:t>
            </a:r>
            <a:r>
              <a:rPr lang="nl-NL" dirty="0"/>
              <a:t>)</a:t>
            </a:r>
          </a:p>
          <a:p>
            <a:pPr marL="457200" lvl="1" indent="0">
              <a:buFontTx/>
              <a:buNone/>
            </a:pPr>
            <a:r>
              <a:rPr lang="nl-NL" dirty="0"/>
              <a:t>4. </a:t>
            </a:r>
            <a:r>
              <a:rPr lang="nl-NL" dirty="0" err="1"/>
              <a:t>Habit</a:t>
            </a:r>
            <a:r>
              <a:rPr lang="nl-NL" dirty="0"/>
              <a:t> </a:t>
            </a:r>
            <a:r>
              <a:rPr lang="nl-NL" dirty="0" err="1"/>
              <a:t>formation</a:t>
            </a:r>
            <a:r>
              <a:rPr lang="nl-NL" dirty="0"/>
              <a:t> </a:t>
            </a:r>
            <a:r>
              <a:rPr lang="nl-NL" dirty="0" err="1"/>
              <a:t>happens</a:t>
            </a:r>
            <a:r>
              <a:rPr lang="nl-NL" dirty="0"/>
              <a:t> </a:t>
            </a:r>
            <a:r>
              <a:rPr lang="nl-NL" dirty="0" err="1"/>
              <a:t>when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b="1" dirty="0" err="1"/>
              <a:t>continuously</a:t>
            </a:r>
            <a:r>
              <a:rPr lang="nl-NL" b="1" dirty="0"/>
              <a:t> </a:t>
            </a:r>
            <a:r>
              <a:rPr lang="nl-NL" b="1" dirty="0" err="1"/>
              <a:t>associate</a:t>
            </a:r>
            <a:r>
              <a:rPr lang="nl-NL" b="1" dirty="0"/>
              <a:t> a cue </a:t>
            </a:r>
            <a:r>
              <a:rPr lang="nl-NL" b="1" dirty="0" err="1"/>
              <a:t>with</a:t>
            </a:r>
            <a:r>
              <a:rPr lang="nl-NL" b="1" dirty="0"/>
              <a:t> </a:t>
            </a:r>
            <a:r>
              <a:rPr lang="nl-NL" b="1" dirty="0" err="1"/>
              <a:t>the</a:t>
            </a:r>
            <a:r>
              <a:rPr lang="nl-NL" b="1" dirty="0"/>
              <a:t> </a:t>
            </a:r>
            <a:r>
              <a:rPr lang="nl-NL" b="1" dirty="0" err="1"/>
              <a:t>behaviour</a:t>
            </a:r>
            <a:r>
              <a:rPr lang="nl-NL" b="1" dirty="0"/>
              <a:t> performance </a:t>
            </a:r>
            <a:r>
              <a:rPr lang="nl-NL" dirty="0"/>
              <a:t>(on </a:t>
            </a:r>
            <a:r>
              <a:rPr lang="nl-NL" dirty="0" err="1"/>
              <a:t>average</a:t>
            </a:r>
            <a:r>
              <a:rPr lang="nl-NL" dirty="0"/>
              <a:t> 66 </a:t>
            </a:r>
            <a:r>
              <a:rPr lang="nl-NL" dirty="0" err="1"/>
              <a:t>days</a:t>
            </a:r>
            <a:r>
              <a:rPr lang="nl-NL" dirty="0"/>
              <a:t>; </a:t>
            </a:r>
            <a:r>
              <a:rPr lang="nl-NL" dirty="0" err="1"/>
              <a:t>mental</a:t>
            </a:r>
            <a:r>
              <a:rPr lang="nl-NL" dirty="0"/>
              <a:t> </a:t>
            </a:r>
            <a:r>
              <a:rPr lang="nl-NL" dirty="0" err="1"/>
              <a:t>association</a:t>
            </a:r>
            <a:r>
              <a:rPr lang="nl-NL" dirty="0"/>
              <a:t> is </a:t>
            </a:r>
            <a:r>
              <a:rPr lang="nl-NL" dirty="0" err="1"/>
              <a:t>established</a:t>
            </a:r>
            <a:r>
              <a:rPr lang="nl-NL" dirty="0"/>
              <a:t>)</a:t>
            </a:r>
          </a:p>
          <a:p>
            <a:pPr marL="457200" lvl="1" indent="0">
              <a:buFontTx/>
              <a:buNone/>
            </a:pPr>
            <a:r>
              <a:rPr lang="nl-NL" dirty="0"/>
              <a:t>5. </a:t>
            </a:r>
            <a:r>
              <a:rPr lang="nl-NL" dirty="0" err="1"/>
              <a:t>Need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goal </a:t>
            </a:r>
            <a:r>
              <a:rPr lang="nl-NL" dirty="0" err="1"/>
              <a:t>achievement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</a:t>
            </a:r>
            <a:r>
              <a:rPr lang="nl-NL" dirty="0" err="1"/>
              <a:t>away</a:t>
            </a:r>
            <a:endParaRPr lang="nl-NL" dirty="0"/>
          </a:p>
          <a:p>
            <a:pPr marL="457200" lvl="1" indent="0">
              <a:buFontTx/>
              <a:buNone/>
            </a:pPr>
            <a:endParaRPr lang="nl-NL" dirty="0"/>
          </a:p>
          <a:p>
            <a:pPr marL="457200" lvl="1" indent="0">
              <a:buFontTx/>
              <a:buNone/>
            </a:pPr>
            <a:r>
              <a:rPr lang="nl-NL" b="1" dirty="0" err="1"/>
              <a:t>Main</a:t>
            </a:r>
            <a:r>
              <a:rPr lang="nl-NL" b="1" dirty="0"/>
              <a:t> interest is in </a:t>
            </a:r>
            <a:r>
              <a:rPr lang="nl-NL" b="1" dirty="0" err="1"/>
              <a:t>the</a:t>
            </a:r>
            <a:r>
              <a:rPr lang="nl-NL" b="1" dirty="0"/>
              <a:t> last stages</a:t>
            </a:r>
            <a:r>
              <a:rPr lang="nl-NL" dirty="0"/>
              <a:t>, </a:t>
            </a:r>
            <a:r>
              <a:rPr lang="nl-NL" dirty="0" err="1"/>
              <a:t>behaviour</a:t>
            </a:r>
            <a:r>
              <a:rPr lang="nl-NL" dirty="0"/>
              <a:t> </a:t>
            </a:r>
            <a:r>
              <a:rPr lang="nl-NL" dirty="0" err="1"/>
              <a:t>repetition</a:t>
            </a:r>
            <a:r>
              <a:rPr lang="nl-NL" dirty="0"/>
              <a:t> </a:t>
            </a:r>
            <a:r>
              <a:rPr lang="nl-NL" dirty="0" err="1"/>
              <a:t>leading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habit</a:t>
            </a:r>
            <a:r>
              <a:rPr lang="nl-NL" dirty="0"/>
              <a:t> </a:t>
            </a:r>
            <a:r>
              <a:rPr lang="nl-NL" dirty="0" err="1"/>
              <a:t>formation</a:t>
            </a:r>
            <a:r>
              <a:rPr lang="nl-NL" dirty="0"/>
              <a:t>.</a:t>
            </a:r>
          </a:p>
          <a:p>
            <a:pPr marL="457200" lvl="1" indent="0">
              <a:buFontTx/>
              <a:buNone/>
            </a:pPr>
            <a:r>
              <a:rPr lang="nl-NL" dirty="0"/>
              <a:t>- </a:t>
            </a:r>
            <a:r>
              <a:rPr lang="nl-NL" dirty="0" err="1"/>
              <a:t>Develop</a:t>
            </a:r>
            <a:r>
              <a:rPr lang="nl-NL" dirty="0"/>
              <a:t> </a:t>
            </a:r>
            <a:r>
              <a:rPr lang="nl-NL" dirty="0" err="1"/>
              <a:t>interventions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facilitate</a:t>
            </a:r>
            <a:r>
              <a:rPr lang="nl-NL" dirty="0"/>
              <a:t> </a:t>
            </a:r>
            <a:r>
              <a:rPr lang="nl-NL" dirty="0" err="1"/>
              <a:t>this</a:t>
            </a:r>
            <a:endParaRPr lang="nl-NL" dirty="0"/>
          </a:p>
          <a:p>
            <a:pPr marL="628650" lvl="1" indent="-171450">
              <a:buFontTx/>
              <a:buChar char="-"/>
            </a:pPr>
            <a:r>
              <a:rPr lang="nl-NL" dirty="0"/>
              <a:t>But </a:t>
            </a:r>
            <a:r>
              <a:rPr lang="nl-NL" dirty="0" err="1"/>
              <a:t>where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start? </a:t>
            </a:r>
            <a:r>
              <a:rPr lang="nl-NL" dirty="0" err="1"/>
              <a:t>This</a:t>
            </a:r>
            <a:r>
              <a:rPr lang="nl-NL" dirty="0"/>
              <a:t> is </a:t>
            </a:r>
            <a:r>
              <a:rPr lang="nl-NL" dirty="0" err="1"/>
              <a:t>investigated</a:t>
            </a:r>
            <a:r>
              <a:rPr lang="nl-NL" dirty="0"/>
              <a:t> </a:t>
            </a:r>
            <a:r>
              <a:rPr lang="nl-NL" dirty="0" err="1"/>
              <a:t>mostly</a:t>
            </a:r>
            <a:r>
              <a:rPr lang="nl-NL" dirty="0"/>
              <a:t> in </a:t>
            </a:r>
            <a:r>
              <a:rPr lang="nl-NL" b="1" dirty="0"/>
              <a:t>health </a:t>
            </a:r>
            <a:r>
              <a:rPr lang="nl-NL" b="1" dirty="0" err="1"/>
              <a:t>behaviour</a:t>
            </a:r>
            <a:r>
              <a:rPr lang="nl-NL" b="1" dirty="0"/>
              <a:t> context</a:t>
            </a:r>
          </a:p>
          <a:p>
            <a:pPr marL="628650" lvl="1" indent="-171450">
              <a:buFontTx/>
              <a:buChar char="-"/>
            </a:pPr>
            <a:r>
              <a:rPr lang="nl-NL" dirty="0" err="1"/>
              <a:t>Study</a:t>
            </a:r>
            <a:r>
              <a:rPr lang="nl-NL" dirty="0"/>
              <a:t> 1!</a:t>
            </a:r>
          </a:p>
          <a:p>
            <a:pPr marL="685800" lvl="1" indent="-228600">
              <a:buFontTx/>
              <a:buAutoNum type="arabicPeriod"/>
            </a:pPr>
            <a:endParaRPr lang="nl-NL" dirty="0"/>
          </a:p>
          <a:p>
            <a:r>
              <a:rPr lang="nl-NL" dirty="0"/>
              <a:t>Gardner et al., 2020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C4D53B-2A5F-46DB-9092-7AB52C1222F8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4714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 dirty="0" err="1"/>
              <a:t>Objective</a:t>
            </a:r>
            <a:r>
              <a:rPr lang="nl-NL" dirty="0"/>
              <a:t>: </a:t>
            </a:r>
            <a:r>
              <a:rPr lang="nl-NL" dirty="0" err="1"/>
              <a:t>Before</a:t>
            </a:r>
            <a:r>
              <a:rPr lang="nl-NL" dirty="0"/>
              <a:t> </a:t>
            </a:r>
            <a:r>
              <a:rPr lang="nl-NL" dirty="0" err="1"/>
              <a:t>testing</a:t>
            </a:r>
            <a:r>
              <a:rPr lang="nl-NL" dirty="0"/>
              <a:t> </a:t>
            </a:r>
            <a:r>
              <a:rPr lang="nl-NL" dirty="0" err="1"/>
              <a:t>interventions</a:t>
            </a:r>
            <a:r>
              <a:rPr lang="nl-NL" dirty="0"/>
              <a:t>, </a:t>
            </a:r>
            <a:r>
              <a:rPr lang="nl-NL" dirty="0" err="1"/>
              <a:t>know</a:t>
            </a:r>
            <a:r>
              <a:rPr lang="nl-NL" dirty="0"/>
              <a:t> </a:t>
            </a:r>
            <a:r>
              <a:rPr lang="nl-NL" b="1" dirty="0" err="1"/>
              <a:t>where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</a:t>
            </a:r>
            <a:r>
              <a:rPr lang="nl-NL" b="1" dirty="0" err="1"/>
              <a:t>intervene</a:t>
            </a:r>
            <a:r>
              <a:rPr lang="nl-NL" b="1" dirty="0"/>
              <a:t> </a:t>
            </a:r>
            <a:r>
              <a:rPr lang="nl-NL" b="1" dirty="0" err="1"/>
              <a:t>and</a:t>
            </a:r>
            <a:r>
              <a:rPr lang="nl-NL" b="1" dirty="0"/>
              <a:t> </a:t>
            </a:r>
            <a:r>
              <a:rPr lang="nl-NL" b="1" dirty="0" err="1"/>
              <a:t>how</a:t>
            </a:r>
            <a:endParaRPr lang="nl-NL" b="1" dirty="0"/>
          </a:p>
          <a:p>
            <a:pPr marL="628650" lvl="1" indent="-171450">
              <a:buFontTx/>
              <a:buChar char="-"/>
            </a:pPr>
            <a:r>
              <a:rPr lang="nl-NL" b="0" dirty="0" err="1"/>
              <a:t>Preparation</a:t>
            </a:r>
            <a:r>
              <a:rPr lang="nl-NL" b="0" dirty="0"/>
              <a:t> </a:t>
            </a:r>
            <a:r>
              <a:rPr lang="nl-NL" b="0" dirty="0" err="1"/>
              <a:t>for</a:t>
            </a:r>
            <a:r>
              <a:rPr lang="nl-NL" b="0" dirty="0"/>
              <a:t> </a:t>
            </a:r>
            <a:r>
              <a:rPr lang="nl-NL" b="0" dirty="0" err="1"/>
              <a:t>serires</a:t>
            </a:r>
            <a:r>
              <a:rPr lang="nl-NL" b="0" dirty="0"/>
              <a:t> of </a:t>
            </a:r>
            <a:r>
              <a:rPr lang="nl-NL" b="1" dirty="0" err="1"/>
              <a:t>longitudinal</a:t>
            </a:r>
            <a:r>
              <a:rPr lang="nl-NL" b="0" dirty="0"/>
              <a:t> </a:t>
            </a:r>
            <a:r>
              <a:rPr lang="nl-NL" b="0" dirty="0" err="1"/>
              <a:t>intervention</a:t>
            </a:r>
            <a:r>
              <a:rPr lang="nl-NL" b="0" dirty="0"/>
              <a:t> </a:t>
            </a:r>
            <a:r>
              <a:rPr lang="nl-NL" b="0" dirty="0" err="1"/>
              <a:t>experiments</a:t>
            </a:r>
            <a:endParaRPr lang="nl-NL" b="0" dirty="0"/>
          </a:p>
          <a:p>
            <a:pPr marL="171450" indent="-171450">
              <a:buFontTx/>
              <a:buChar char="-"/>
            </a:pPr>
            <a:r>
              <a:rPr lang="nl-NL" dirty="0" err="1"/>
              <a:t>Find</a:t>
            </a:r>
            <a:r>
              <a:rPr lang="nl-NL" dirty="0"/>
              <a:t> </a:t>
            </a:r>
            <a:r>
              <a:rPr lang="nl-NL" dirty="0" err="1"/>
              <a:t>prevalence</a:t>
            </a:r>
            <a:r>
              <a:rPr lang="nl-NL" dirty="0"/>
              <a:t> of </a:t>
            </a:r>
            <a:r>
              <a:rPr lang="nl-NL" dirty="0" err="1"/>
              <a:t>habits</a:t>
            </a:r>
            <a:endParaRPr lang="nl-NL" dirty="0"/>
          </a:p>
          <a:p>
            <a:pPr marL="628650" lvl="1" indent="-171450">
              <a:buFontTx/>
              <a:buChar char="-"/>
            </a:pPr>
            <a:r>
              <a:rPr lang="nl-NL" dirty="0" err="1"/>
              <a:t>Likely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exist</a:t>
            </a:r>
            <a:r>
              <a:rPr lang="nl-NL" dirty="0"/>
              <a:t>, </a:t>
            </a:r>
            <a:r>
              <a:rPr lang="nl-NL" b="1" dirty="0"/>
              <a:t>food management </a:t>
            </a:r>
            <a:r>
              <a:rPr lang="nl-NL" b="1" dirty="0" err="1"/>
              <a:t>happens</a:t>
            </a:r>
            <a:r>
              <a:rPr lang="nl-NL" b="1" dirty="0"/>
              <a:t> </a:t>
            </a:r>
            <a:r>
              <a:rPr lang="nl-NL" b="1" dirty="0" err="1"/>
              <a:t>every</a:t>
            </a:r>
            <a:r>
              <a:rPr lang="nl-NL" b="1" dirty="0"/>
              <a:t> </a:t>
            </a:r>
            <a:r>
              <a:rPr lang="nl-NL" b="1" dirty="0" err="1"/>
              <a:t>day</a:t>
            </a:r>
            <a:r>
              <a:rPr lang="nl-NL" b="1" dirty="0"/>
              <a:t> in a </a:t>
            </a:r>
            <a:r>
              <a:rPr lang="nl-NL" b="1" dirty="0" err="1"/>
              <a:t>stable</a:t>
            </a:r>
            <a:r>
              <a:rPr lang="nl-NL" b="1" dirty="0"/>
              <a:t> context</a:t>
            </a:r>
          </a:p>
          <a:p>
            <a:pPr marL="628650" lvl="1" indent="-171450">
              <a:buFontTx/>
              <a:buChar char="-"/>
            </a:pPr>
            <a:endParaRPr lang="nl-NL" b="0" dirty="0"/>
          </a:p>
          <a:p>
            <a:pPr marL="171450" lvl="0" indent="-171450">
              <a:buFontTx/>
              <a:buChar char="-"/>
            </a:pPr>
            <a:r>
              <a:rPr lang="nl-NL" b="0" dirty="0"/>
              <a:t>2 part </a:t>
            </a:r>
            <a:r>
              <a:rPr lang="nl-NL" b="0" dirty="0" err="1"/>
              <a:t>exploratory</a:t>
            </a:r>
            <a:r>
              <a:rPr lang="nl-NL" b="0" dirty="0"/>
              <a:t> </a:t>
            </a:r>
            <a:r>
              <a:rPr lang="nl-NL" b="0" dirty="0" err="1"/>
              <a:t>study</a:t>
            </a:r>
            <a:r>
              <a:rPr lang="nl-NL" b="0" dirty="0"/>
              <a:t>, </a:t>
            </a:r>
          </a:p>
          <a:p>
            <a:pPr marL="628650" lvl="1" indent="-171450">
              <a:buFontTx/>
              <a:buChar char="-"/>
            </a:pPr>
            <a:r>
              <a:rPr lang="nl-NL" b="0" dirty="0"/>
              <a:t>1a: </a:t>
            </a:r>
            <a:r>
              <a:rPr lang="nl-NL" b="0" dirty="0" err="1"/>
              <a:t>find</a:t>
            </a:r>
            <a:r>
              <a:rPr lang="nl-NL" b="0" dirty="0"/>
              <a:t> </a:t>
            </a:r>
            <a:r>
              <a:rPr lang="nl-NL" b="0" dirty="0" err="1"/>
              <a:t>which</a:t>
            </a:r>
            <a:r>
              <a:rPr lang="nl-NL" b="0" dirty="0"/>
              <a:t> food management </a:t>
            </a:r>
            <a:r>
              <a:rPr lang="nl-NL" b="0" dirty="0" err="1"/>
              <a:t>behaviours</a:t>
            </a:r>
            <a:r>
              <a:rPr lang="nl-NL" b="0" dirty="0"/>
              <a:t> are </a:t>
            </a:r>
            <a:r>
              <a:rPr lang="nl-NL" b="0" dirty="0" err="1"/>
              <a:t>habitual</a:t>
            </a:r>
            <a:endParaRPr lang="nl-NL" b="0" dirty="0"/>
          </a:p>
          <a:p>
            <a:pPr marL="628650" lvl="1" indent="-171450">
              <a:buFontTx/>
              <a:buChar char="-"/>
            </a:pPr>
            <a:r>
              <a:rPr lang="nl-NL" b="0" dirty="0"/>
              <a:t>1b: </a:t>
            </a:r>
            <a:r>
              <a:rPr lang="nl-NL" b="0" dirty="0" err="1"/>
              <a:t>determinants</a:t>
            </a:r>
            <a:r>
              <a:rPr lang="nl-NL" b="0" dirty="0"/>
              <a:t> of </a:t>
            </a:r>
            <a:r>
              <a:rPr lang="nl-NL" b="0" dirty="0" err="1"/>
              <a:t>the</a:t>
            </a:r>
            <a:r>
              <a:rPr lang="nl-NL" b="0" dirty="0"/>
              <a:t> </a:t>
            </a:r>
            <a:r>
              <a:rPr lang="nl-NL" b="0" dirty="0" err="1"/>
              <a:t>habit</a:t>
            </a:r>
            <a:r>
              <a:rPr lang="nl-NL" b="0" dirty="0"/>
              <a:t> </a:t>
            </a:r>
            <a:r>
              <a:rPr lang="nl-NL" b="0" dirty="0" err="1"/>
              <a:t>strength</a:t>
            </a:r>
            <a:r>
              <a:rPr lang="nl-NL" b="0" dirty="0"/>
              <a:t> of these </a:t>
            </a:r>
            <a:r>
              <a:rPr lang="nl-NL" b="0" dirty="0" err="1"/>
              <a:t>behaviours</a:t>
            </a:r>
            <a:endParaRPr lang="en-GB" b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C4D53B-2A5F-46DB-9092-7AB52C1222F8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6764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 dirty="0" err="1"/>
              <a:t>Prolific</a:t>
            </a: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/>
              <a:t>Long list of </a:t>
            </a:r>
            <a:r>
              <a:rPr lang="nl-NL" dirty="0" err="1"/>
              <a:t>behaviours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previous</a:t>
            </a:r>
            <a:r>
              <a:rPr lang="nl-NL" dirty="0"/>
              <a:t> </a:t>
            </a:r>
            <a:r>
              <a:rPr lang="nl-NL" dirty="0" err="1"/>
              <a:t>qualitative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quantitative</a:t>
            </a:r>
            <a:r>
              <a:rPr lang="nl-NL" dirty="0"/>
              <a:t> research (as </a:t>
            </a:r>
            <a:r>
              <a:rPr lang="nl-NL" dirty="0" err="1"/>
              <a:t>comprehensive</a:t>
            </a:r>
            <a:r>
              <a:rPr lang="nl-NL" dirty="0"/>
              <a:t> as </a:t>
            </a:r>
            <a:r>
              <a:rPr lang="nl-NL" dirty="0" err="1"/>
              <a:t>possible</a:t>
            </a:r>
            <a:r>
              <a:rPr lang="nl-NL" dirty="0"/>
              <a:t>)</a:t>
            </a:r>
          </a:p>
          <a:p>
            <a:pPr marL="171450" indent="-171450">
              <a:buFontTx/>
              <a:buChar char="-"/>
            </a:pPr>
            <a:r>
              <a:rPr lang="nl-NL" dirty="0" err="1"/>
              <a:t>Rate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they</a:t>
            </a:r>
            <a:r>
              <a:rPr lang="nl-NL" dirty="0"/>
              <a:t> </a:t>
            </a:r>
            <a:r>
              <a:rPr lang="nl-NL" dirty="0" err="1"/>
              <a:t>engage</a:t>
            </a:r>
            <a:r>
              <a:rPr lang="nl-NL" dirty="0"/>
              <a:t> in</a:t>
            </a:r>
          </a:p>
          <a:p>
            <a:pPr marL="171450" indent="-171450">
              <a:buFontTx/>
              <a:buChar char="-"/>
            </a:pP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so</a:t>
            </a:r>
            <a:r>
              <a:rPr lang="nl-NL" dirty="0"/>
              <a:t>, </a:t>
            </a:r>
            <a:r>
              <a:rPr lang="nl-NL" dirty="0" err="1"/>
              <a:t>rate</a:t>
            </a:r>
            <a:r>
              <a:rPr lang="nl-NL" dirty="0"/>
              <a:t> SRBAI</a:t>
            </a:r>
          </a:p>
          <a:p>
            <a:pPr marL="171450" indent="-171450">
              <a:buFontTx/>
              <a:buChar char="-"/>
            </a:pP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 err="1"/>
              <a:t>Example</a:t>
            </a:r>
            <a:r>
              <a:rPr lang="nl-NL" dirty="0"/>
              <a:t> (</a:t>
            </a:r>
            <a:r>
              <a:rPr lang="nl-NL" dirty="0" err="1"/>
              <a:t>cooking</a:t>
            </a:r>
            <a:r>
              <a:rPr lang="nl-NL" dirty="0"/>
              <a:t>)</a:t>
            </a:r>
          </a:p>
          <a:p>
            <a:pPr marL="171450" indent="-171450">
              <a:buFontTx/>
              <a:buChar char="-"/>
            </a:pP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/>
              <a:t>Input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study</a:t>
            </a:r>
            <a:r>
              <a:rPr lang="nl-NL" dirty="0"/>
              <a:t> 1b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C4D53B-2A5F-46DB-9092-7AB52C1222F8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9935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 dirty="0"/>
              <a:t>Test of </a:t>
            </a:r>
            <a:r>
              <a:rPr lang="nl-NL" dirty="0" err="1"/>
              <a:t>habit</a:t>
            </a:r>
            <a:r>
              <a:rPr lang="nl-NL" dirty="0"/>
              <a:t> </a:t>
            </a:r>
            <a:r>
              <a:rPr lang="nl-NL" dirty="0" err="1"/>
              <a:t>strength</a:t>
            </a:r>
            <a:r>
              <a:rPr lang="nl-NL" dirty="0"/>
              <a:t> </a:t>
            </a:r>
            <a:r>
              <a:rPr lang="nl-NL" dirty="0" err="1"/>
              <a:t>determinants</a:t>
            </a: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 err="1"/>
              <a:t>Measure</a:t>
            </a:r>
            <a:r>
              <a:rPr lang="nl-NL" dirty="0"/>
              <a:t> </a:t>
            </a:r>
            <a:r>
              <a:rPr lang="nl-NL" dirty="0" err="1"/>
              <a:t>habit</a:t>
            </a:r>
            <a:r>
              <a:rPr lang="nl-NL" dirty="0"/>
              <a:t> </a:t>
            </a:r>
            <a:r>
              <a:rPr lang="nl-NL" dirty="0" err="1"/>
              <a:t>strength</a:t>
            </a: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 err="1"/>
              <a:t>Measure</a:t>
            </a:r>
            <a:r>
              <a:rPr lang="nl-NL" dirty="0"/>
              <a:t> food waste (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know</a:t>
            </a:r>
            <a:r>
              <a:rPr lang="nl-NL" dirty="0"/>
              <a:t> </a:t>
            </a:r>
            <a:r>
              <a:rPr lang="nl-NL" dirty="0" err="1"/>
              <a:t>whether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habits</a:t>
            </a:r>
            <a:r>
              <a:rPr lang="nl-NL" dirty="0"/>
              <a:t> are </a:t>
            </a:r>
            <a:r>
              <a:rPr lang="nl-NL" dirty="0" err="1"/>
              <a:t>related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more/</a:t>
            </a:r>
            <a:r>
              <a:rPr lang="nl-NL" dirty="0" err="1"/>
              <a:t>less</a:t>
            </a:r>
            <a:r>
              <a:rPr lang="nl-NL" dirty="0"/>
              <a:t> food waste)</a:t>
            </a:r>
          </a:p>
          <a:p>
            <a:pPr marL="171450" indent="-171450">
              <a:buFontTx/>
              <a:buChar char="-"/>
            </a:pPr>
            <a:r>
              <a:rPr lang="nl-NL" dirty="0" err="1"/>
              <a:t>Measure</a:t>
            </a:r>
            <a:r>
              <a:rPr lang="nl-NL" dirty="0"/>
              <a:t> </a:t>
            </a:r>
            <a:r>
              <a:rPr lang="nl-NL" dirty="0" err="1"/>
              <a:t>determinants</a:t>
            </a:r>
            <a:endParaRPr lang="nl-NL" dirty="0"/>
          </a:p>
          <a:p>
            <a:pPr marL="628650" lvl="1" indent="-171450">
              <a:buFontTx/>
              <a:buChar char="-"/>
            </a:pPr>
            <a:r>
              <a:rPr lang="nl-NL" dirty="0"/>
              <a:t>COM-B (</a:t>
            </a:r>
            <a:r>
              <a:rPr lang="nl-NL" dirty="0" err="1"/>
              <a:t>broad</a:t>
            </a:r>
            <a:r>
              <a:rPr lang="nl-NL" dirty="0"/>
              <a:t> </a:t>
            </a:r>
            <a:r>
              <a:rPr lang="nl-NL" dirty="0" err="1"/>
              <a:t>framework</a:t>
            </a:r>
            <a:r>
              <a:rPr lang="nl-NL" dirty="0"/>
              <a:t>, </a:t>
            </a:r>
            <a:r>
              <a:rPr lang="nl-NL" dirty="0" err="1"/>
              <a:t>also</a:t>
            </a:r>
            <a:r>
              <a:rPr lang="nl-NL" dirty="0"/>
              <a:t> has long term </a:t>
            </a:r>
            <a:r>
              <a:rPr lang="nl-NL" dirty="0" err="1"/>
              <a:t>predictive</a:t>
            </a:r>
            <a:r>
              <a:rPr lang="nl-NL" dirty="0"/>
              <a:t> </a:t>
            </a:r>
            <a:r>
              <a:rPr lang="nl-NL" dirty="0" err="1"/>
              <a:t>validity</a:t>
            </a:r>
            <a:r>
              <a:rPr lang="nl-NL" dirty="0"/>
              <a:t>)</a:t>
            </a:r>
          </a:p>
          <a:p>
            <a:pPr marL="628650" lvl="1" indent="-171450">
              <a:buFontTx/>
              <a:buChar char="-"/>
            </a:pPr>
            <a:r>
              <a:rPr lang="nl-NL" dirty="0"/>
              <a:t>TDF (make COM-B </a:t>
            </a:r>
            <a:r>
              <a:rPr lang="nl-NL" dirty="0" err="1"/>
              <a:t>less</a:t>
            </a:r>
            <a:r>
              <a:rPr lang="nl-NL" dirty="0"/>
              <a:t> abstract)</a:t>
            </a:r>
          </a:p>
          <a:p>
            <a:pPr marL="628650" lvl="1" indent="-171450">
              <a:buFontTx/>
              <a:buChar char="-"/>
            </a:pPr>
            <a:r>
              <a:rPr lang="nl-NL" dirty="0" err="1"/>
              <a:t>Habit</a:t>
            </a:r>
            <a:r>
              <a:rPr lang="nl-NL" dirty="0"/>
              <a:t> </a:t>
            </a:r>
            <a:r>
              <a:rPr lang="nl-NL" dirty="0" err="1"/>
              <a:t>Theory</a:t>
            </a:r>
            <a:r>
              <a:rPr lang="nl-NL" dirty="0"/>
              <a:t> 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C4D53B-2A5F-46DB-9092-7AB52C1222F8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05545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TDF </a:t>
            </a:r>
            <a:r>
              <a:rPr lang="nl-NL" dirty="0" err="1"/>
              <a:t>assigns</a:t>
            </a:r>
            <a:r>
              <a:rPr lang="nl-NL" dirty="0"/>
              <a:t> </a:t>
            </a:r>
            <a:r>
              <a:rPr lang="nl-NL" dirty="0" err="1"/>
              <a:t>constructs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each</a:t>
            </a:r>
            <a:r>
              <a:rPr lang="nl-NL" dirty="0"/>
              <a:t> COM-B component</a:t>
            </a:r>
          </a:p>
          <a:p>
            <a:r>
              <a:rPr lang="nl-NL" dirty="0"/>
              <a:t>Does </a:t>
            </a:r>
            <a:r>
              <a:rPr lang="nl-NL" dirty="0" err="1"/>
              <a:t>not</a:t>
            </a:r>
            <a:r>
              <a:rPr lang="nl-NL" dirty="0"/>
              <a:t> matter </a:t>
            </a:r>
            <a:r>
              <a:rPr lang="nl-NL" dirty="0" err="1"/>
              <a:t>which</a:t>
            </a:r>
            <a:r>
              <a:rPr lang="nl-NL" dirty="0"/>
              <a:t> or </a:t>
            </a:r>
            <a:r>
              <a:rPr lang="nl-NL" dirty="0" err="1"/>
              <a:t>where</a:t>
            </a:r>
            <a:r>
              <a:rPr lang="nl-NL" dirty="0"/>
              <a:t>, </a:t>
            </a:r>
            <a:r>
              <a:rPr lang="nl-NL" dirty="0" err="1"/>
              <a:t>just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show </a:t>
            </a:r>
            <a:r>
              <a:rPr lang="nl-NL" dirty="0" err="1"/>
              <a:t>how</a:t>
            </a:r>
            <a:r>
              <a:rPr lang="nl-NL" dirty="0"/>
              <a:t> </a:t>
            </a:r>
            <a:r>
              <a:rPr lang="nl-NL" dirty="0" err="1"/>
              <a:t>it</a:t>
            </a:r>
            <a:r>
              <a:rPr lang="nl-NL" dirty="0"/>
              <a:t> </a:t>
            </a:r>
            <a:r>
              <a:rPr lang="nl-NL" dirty="0" err="1"/>
              <a:t>works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C4D53B-2A5F-46DB-9092-7AB52C1222F8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4537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This</a:t>
            </a:r>
            <a:r>
              <a:rPr lang="nl-NL" dirty="0"/>
              <a:t> is </a:t>
            </a:r>
            <a:r>
              <a:rPr lang="nl-NL" dirty="0" err="1"/>
              <a:t>where</a:t>
            </a:r>
            <a:r>
              <a:rPr lang="nl-NL" dirty="0"/>
              <a:t> I </a:t>
            </a:r>
            <a:r>
              <a:rPr lang="nl-NL" dirty="0" err="1"/>
              <a:t>struggle</a:t>
            </a: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/>
              <a:t>Have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habit</a:t>
            </a:r>
            <a:r>
              <a:rPr lang="nl-NL" dirty="0"/>
              <a:t> </a:t>
            </a:r>
            <a:r>
              <a:rPr lang="nl-NL" dirty="0" err="1"/>
              <a:t>formation</a:t>
            </a:r>
            <a:r>
              <a:rPr lang="nl-NL" dirty="0"/>
              <a:t> model </a:t>
            </a:r>
            <a:r>
              <a:rPr lang="nl-NL" dirty="0" err="1"/>
              <a:t>starting</a:t>
            </a:r>
            <a:r>
              <a:rPr lang="nl-NL" dirty="0"/>
              <a:t> point, </a:t>
            </a:r>
            <a:r>
              <a:rPr lang="nl-NL" dirty="0" err="1"/>
              <a:t>very</a:t>
            </a:r>
            <a:r>
              <a:rPr lang="nl-NL" dirty="0"/>
              <a:t> abstract</a:t>
            </a:r>
          </a:p>
          <a:p>
            <a:pPr marL="171450" indent="-171450">
              <a:buFontTx/>
              <a:buChar char="-"/>
            </a:pPr>
            <a:r>
              <a:rPr lang="nl-NL" dirty="0" err="1"/>
              <a:t>Where</a:t>
            </a:r>
            <a:r>
              <a:rPr lang="nl-NL" dirty="0"/>
              <a:t> do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my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</a:t>
            </a:r>
            <a:r>
              <a:rPr lang="nl-NL" dirty="0" err="1"/>
              <a:t>components</a:t>
            </a:r>
            <a:r>
              <a:rPr lang="nl-NL" dirty="0"/>
              <a:t> go?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C4D53B-2A5F-46DB-9092-7AB52C1222F8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0533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 dirty="0"/>
              <a:t>Context-</a:t>
            </a:r>
            <a:r>
              <a:rPr lang="nl-NL" dirty="0" err="1"/>
              <a:t>dependent</a:t>
            </a:r>
            <a:r>
              <a:rPr lang="nl-NL" dirty="0"/>
              <a:t> </a:t>
            </a:r>
            <a:r>
              <a:rPr lang="nl-NL" dirty="0" err="1"/>
              <a:t>repetition</a:t>
            </a:r>
            <a:r>
              <a:rPr lang="nl-NL" dirty="0"/>
              <a:t> is a black box, I </a:t>
            </a:r>
            <a:r>
              <a:rPr lang="nl-NL" dirty="0" err="1"/>
              <a:t>am</a:t>
            </a:r>
            <a:r>
              <a:rPr lang="nl-NL" dirty="0"/>
              <a:t>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measuring</a:t>
            </a:r>
            <a:r>
              <a:rPr lang="nl-NL" dirty="0"/>
              <a:t> a cue</a:t>
            </a:r>
          </a:p>
          <a:p>
            <a:pPr marL="171450" indent="-171450">
              <a:buFontTx/>
              <a:buChar char="-"/>
            </a:pPr>
            <a:r>
              <a:rPr lang="nl-NL" dirty="0" err="1"/>
              <a:t>Looking</a:t>
            </a:r>
            <a:r>
              <a:rPr lang="nl-NL" dirty="0"/>
              <a:t> at at </a:t>
            </a:r>
            <a:r>
              <a:rPr lang="nl-NL" dirty="0" err="1"/>
              <a:t>resulting</a:t>
            </a:r>
            <a:r>
              <a:rPr lang="nl-NL" dirty="0"/>
              <a:t> </a:t>
            </a:r>
            <a:r>
              <a:rPr lang="nl-NL" dirty="0" err="1"/>
              <a:t>habit</a:t>
            </a:r>
            <a:r>
              <a:rPr lang="nl-NL" dirty="0"/>
              <a:t> </a:t>
            </a:r>
            <a:r>
              <a:rPr lang="nl-NL" dirty="0" err="1"/>
              <a:t>strength</a:t>
            </a: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 err="1"/>
              <a:t>Starting</a:t>
            </a:r>
            <a:r>
              <a:rPr lang="nl-NL" dirty="0"/>
              <a:t> point is </a:t>
            </a:r>
            <a:r>
              <a:rPr lang="nl-NL" dirty="0" err="1"/>
              <a:t>when</a:t>
            </a:r>
            <a:r>
              <a:rPr lang="nl-NL" dirty="0"/>
              <a:t> </a:t>
            </a:r>
            <a:r>
              <a:rPr lang="nl-NL" dirty="0" err="1"/>
              <a:t>intention</a:t>
            </a:r>
            <a:r>
              <a:rPr lang="nl-NL" dirty="0"/>
              <a:t> is </a:t>
            </a:r>
            <a:r>
              <a:rPr lang="nl-NL" dirty="0" err="1"/>
              <a:t>formed</a:t>
            </a: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 err="1"/>
              <a:t>This</a:t>
            </a:r>
            <a:r>
              <a:rPr lang="nl-NL" dirty="0"/>
              <a:t> leads </a:t>
            </a:r>
            <a:r>
              <a:rPr lang="nl-NL" dirty="0" err="1"/>
              <a:t>to</a:t>
            </a:r>
            <a:r>
              <a:rPr lang="nl-NL" dirty="0"/>
              <a:t> a first </a:t>
            </a:r>
            <a:r>
              <a:rPr lang="nl-NL" dirty="0" err="1"/>
              <a:t>enactment</a:t>
            </a:r>
            <a:r>
              <a:rPr lang="nl-NL" dirty="0"/>
              <a:t> of a </a:t>
            </a:r>
            <a:r>
              <a:rPr lang="nl-NL" dirty="0" err="1"/>
              <a:t>behaviour</a:t>
            </a:r>
            <a:r>
              <a:rPr lang="nl-NL" dirty="0"/>
              <a:t> I want </a:t>
            </a:r>
            <a:r>
              <a:rPr lang="nl-NL" dirty="0" err="1"/>
              <a:t>to</a:t>
            </a:r>
            <a:r>
              <a:rPr lang="nl-NL" dirty="0"/>
              <a:t> make </a:t>
            </a:r>
            <a:r>
              <a:rPr lang="nl-NL" dirty="0" err="1"/>
              <a:t>habitual</a:t>
            </a:r>
            <a:r>
              <a:rPr lang="nl-NL" dirty="0"/>
              <a:t>, </a:t>
            </a:r>
            <a:r>
              <a:rPr lang="nl-NL" dirty="0" err="1"/>
              <a:t>so</a:t>
            </a:r>
            <a:r>
              <a:rPr lang="nl-NL" dirty="0"/>
              <a:t> </a:t>
            </a:r>
            <a:r>
              <a:rPr lang="nl-NL" dirty="0" err="1"/>
              <a:t>there</a:t>
            </a:r>
            <a:r>
              <a:rPr lang="nl-NL" dirty="0"/>
              <a:t> is </a:t>
            </a:r>
            <a:r>
              <a:rPr lang="nl-NL" dirty="0" err="1"/>
              <a:t>sort</a:t>
            </a:r>
            <a:r>
              <a:rPr lang="nl-NL" dirty="0"/>
              <a:t> of a </a:t>
            </a:r>
            <a:r>
              <a:rPr lang="nl-NL" b="1" dirty="0"/>
              <a:t>black box </a:t>
            </a:r>
            <a:r>
              <a:rPr lang="nl-NL" dirty="0"/>
              <a:t>of context-</a:t>
            </a:r>
            <a:r>
              <a:rPr lang="nl-NL" dirty="0" err="1"/>
              <a:t>dependent</a:t>
            </a:r>
            <a:r>
              <a:rPr lang="nl-NL" dirty="0"/>
              <a:t> </a:t>
            </a:r>
            <a:r>
              <a:rPr lang="nl-NL" dirty="0" err="1"/>
              <a:t>repetition</a:t>
            </a:r>
            <a:r>
              <a:rPr lang="nl-NL" dirty="0"/>
              <a:t> </a:t>
            </a:r>
            <a:r>
              <a:rPr lang="nl-NL" dirty="0" err="1"/>
              <a:t>where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behaviour</a:t>
            </a:r>
            <a:r>
              <a:rPr lang="nl-NL" dirty="0"/>
              <a:t> is </a:t>
            </a:r>
            <a:r>
              <a:rPr lang="nl-NL" dirty="0" err="1"/>
              <a:t>paired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a cue, but I </a:t>
            </a:r>
            <a:r>
              <a:rPr lang="nl-NL" b="1" dirty="0"/>
              <a:t>do </a:t>
            </a:r>
            <a:r>
              <a:rPr lang="nl-NL" b="1" dirty="0" err="1"/>
              <a:t>not</a:t>
            </a:r>
            <a:r>
              <a:rPr lang="nl-NL" b="1" dirty="0"/>
              <a:t> </a:t>
            </a:r>
            <a:r>
              <a:rPr lang="nl-NL" b="1" dirty="0" err="1"/>
              <a:t>know</a:t>
            </a:r>
            <a:r>
              <a:rPr lang="nl-NL" b="1" dirty="0"/>
              <a:t> </a:t>
            </a:r>
            <a:r>
              <a:rPr lang="nl-NL" b="1" dirty="0" err="1"/>
              <a:t>the</a:t>
            </a:r>
            <a:r>
              <a:rPr lang="nl-NL" b="1" dirty="0"/>
              <a:t> cue</a:t>
            </a:r>
            <a:r>
              <a:rPr lang="nl-NL" dirty="0"/>
              <a:t>.</a:t>
            </a:r>
          </a:p>
          <a:p>
            <a:pPr marL="171450" indent="-171450">
              <a:buFontTx/>
              <a:buChar char="-"/>
            </a:pPr>
            <a:r>
              <a:rPr lang="nl-NL" dirty="0"/>
              <a:t>I do </a:t>
            </a:r>
            <a:r>
              <a:rPr lang="nl-NL" dirty="0" err="1"/>
              <a:t>know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context-</a:t>
            </a:r>
            <a:r>
              <a:rPr lang="nl-NL" dirty="0" err="1"/>
              <a:t>dependent</a:t>
            </a:r>
            <a:r>
              <a:rPr lang="nl-NL" dirty="0"/>
              <a:t> </a:t>
            </a:r>
            <a:r>
              <a:rPr lang="nl-NL" dirty="0" err="1"/>
              <a:t>repetition</a:t>
            </a:r>
            <a:r>
              <a:rPr lang="nl-NL" dirty="0"/>
              <a:t> is </a:t>
            </a:r>
            <a:r>
              <a:rPr lang="nl-NL" dirty="0" err="1"/>
              <a:t>going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create</a:t>
            </a:r>
            <a:r>
              <a:rPr lang="nl-NL" dirty="0"/>
              <a:t> a </a:t>
            </a:r>
            <a:r>
              <a:rPr lang="nl-NL" dirty="0" err="1"/>
              <a:t>habit</a:t>
            </a:r>
            <a:r>
              <a:rPr lang="nl-NL" dirty="0"/>
              <a:t>, </a:t>
            </a:r>
            <a:r>
              <a:rPr lang="nl-NL" dirty="0" err="1"/>
              <a:t>measured</a:t>
            </a:r>
            <a:r>
              <a:rPr lang="nl-NL" dirty="0"/>
              <a:t> in </a:t>
            </a:r>
            <a:r>
              <a:rPr lang="nl-NL" dirty="0" err="1"/>
              <a:t>habit</a:t>
            </a:r>
            <a:r>
              <a:rPr lang="nl-NL" dirty="0"/>
              <a:t> </a:t>
            </a:r>
            <a:r>
              <a:rPr lang="nl-NL" dirty="0" err="1"/>
              <a:t>strength</a:t>
            </a:r>
            <a:endParaRPr lang="nl-NL" dirty="0"/>
          </a:p>
          <a:p>
            <a:pPr marL="0" indent="0">
              <a:buFontTx/>
              <a:buNone/>
            </a:pPr>
            <a:endParaRPr lang="nl-NL" dirty="0"/>
          </a:p>
          <a:p>
            <a:pPr marL="0" indent="0">
              <a:buFontTx/>
              <a:buNone/>
            </a:pP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 err="1"/>
              <a:t>Habit</a:t>
            </a:r>
            <a:r>
              <a:rPr lang="nl-NL" dirty="0"/>
              <a:t> </a:t>
            </a:r>
            <a:r>
              <a:rPr lang="nl-NL" dirty="0" err="1"/>
              <a:t>formation</a:t>
            </a:r>
            <a:r>
              <a:rPr lang="nl-NL" dirty="0"/>
              <a:t> model </a:t>
            </a:r>
            <a:r>
              <a:rPr lang="nl-NL" dirty="0" err="1"/>
              <a:t>suggests</a:t>
            </a:r>
            <a:r>
              <a:rPr lang="nl-NL" dirty="0"/>
              <a:t> </a:t>
            </a:r>
            <a:r>
              <a:rPr lang="nl-NL" dirty="0" err="1"/>
              <a:t>repetition</a:t>
            </a:r>
            <a:r>
              <a:rPr lang="nl-NL" dirty="0"/>
              <a:t> </a:t>
            </a:r>
            <a:r>
              <a:rPr lang="nl-NL" dirty="0" err="1"/>
              <a:t>happens</a:t>
            </a:r>
            <a:r>
              <a:rPr lang="nl-NL" dirty="0"/>
              <a:t> </a:t>
            </a:r>
            <a:r>
              <a:rPr lang="nl-NL" dirty="0" err="1"/>
              <a:t>under</a:t>
            </a:r>
            <a:r>
              <a:rPr lang="nl-NL" dirty="0"/>
              <a:t> </a:t>
            </a:r>
            <a:r>
              <a:rPr lang="nl-NL" dirty="0" err="1"/>
              <a:t>influence</a:t>
            </a:r>
            <a:r>
              <a:rPr lang="nl-NL" dirty="0"/>
              <a:t> of </a:t>
            </a:r>
            <a:r>
              <a:rPr lang="nl-NL" dirty="0" err="1"/>
              <a:t>self-regulation</a:t>
            </a: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 err="1"/>
              <a:t>Previous</a:t>
            </a:r>
            <a:r>
              <a:rPr lang="nl-NL" dirty="0"/>
              <a:t> </a:t>
            </a:r>
            <a:r>
              <a:rPr lang="nl-NL" dirty="0" err="1"/>
              <a:t>intervention</a:t>
            </a:r>
            <a:r>
              <a:rPr lang="nl-NL" dirty="0"/>
              <a:t> studies show a </a:t>
            </a:r>
            <a:r>
              <a:rPr lang="nl-NL" dirty="0" err="1"/>
              <a:t>behaviour</a:t>
            </a:r>
            <a:r>
              <a:rPr lang="nl-NL" dirty="0"/>
              <a:t> is more </a:t>
            </a:r>
            <a:r>
              <a:rPr lang="nl-NL" dirty="0" err="1"/>
              <a:t>likely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become</a:t>
            </a:r>
            <a:r>
              <a:rPr lang="nl-NL" dirty="0"/>
              <a:t> </a:t>
            </a:r>
            <a:r>
              <a:rPr lang="nl-NL" dirty="0" err="1"/>
              <a:t>habituated</a:t>
            </a:r>
            <a:r>
              <a:rPr lang="nl-NL" dirty="0"/>
              <a:t>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it</a:t>
            </a:r>
            <a:r>
              <a:rPr lang="nl-NL" dirty="0"/>
              <a:t> is </a:t>
            </a:r>
            <a:r>
              <a:rPr lang="nl-NL" b="1" dirty="0" err="1"/>
              <a:t>intrinsically</a:t>
            </a:r>
            <a:r>
              <a:rPr lang="nl-NL" b="1" dirty="0"/>
              <a:t> </a:t>
            </a:r>
            <a:r>
              <a:rPr lang="nl-NL" b="1" dirty="0" err="1"/>
              <a:t>rewarding</a:t>
            </a:r>
            <a:endParaRPr lang="nl-NL" b="1" dirty="0"/>
          </a:p>
          <a:p>
            <a:pPr marL="628650" lvl="1" indent="-171450">
              <a:buFontTx/>
              <a:buChar char="-"/>
            </a:pPr>
            <a:r>
              <a:rPr lang="nl-NL" dirty="0"/>
              <a:t>Mixed </a:t>
            </a:r>
            <a:r>
              <a:rPr lang="nl-NL" dirty="0" err="1"/>
              <a:t>evidence</a:t>
            </a:r>
            <a:r>
              <a:rPr lang="nl-NL" dirty="0"/>
              <a:t>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i="1" dirty="0" err="1"/>
              <a:t>not</a:t>
            </a:r>
            <a:r>
              <a:rPr lang="nl-NL" i="0" dirty="0"/>
              <a:t> </a:t>
            </a:r>
            <a:r>
              <a:rPr lang="nl-NL" i="0" dirty="0" err="1"/>
              <a:t>performing</a:t>
            </a:r>
            <a:r>
              <a:rPr lang="nl-NL" i="0" dirty="0"/>
              <a:t> </a:t>
            </a:r>
            <a:r>
              <a:rPr lang="nl-NL" i="0" dirty="0" err="1"/>
              <a:t>the</a:t>
            </a:r>
            <a:r>
              <a:rPr lang="nl-NL" i="0" dirty="0"/>
              <a:t> </a:t>
            </a:r>
            <a:r>
              <a:rPr lang="nl-NL" i="0" dirty="0" err="1"/>
              <a:t>behaviour</a:t>
            </a:r>
            <a:r>
              <a:rPr lang="nl-NL" i="0" dirty="0"/>
              <a:t> </a:t>
            </a:r>
            <a:r>
              <a:rPr lang="nl-NL" i="0" dirty="0" err="1"/>
              <a:t>could</a:t>
            </a:r>
            <a:r>
              <a:rPr lang="nl-NL" i="0" dirty="0"/>
              <a:t> lead </a:t>
            </a:r>
            <a:r>
              <a:rPr lang="nl-NL" i="0" dirty="0" err="1"/>
              <a:t>to</a:t>
            </a:r>
            <a:r>
              <a:rPr lang="nl-NL" i="0" dirty="0"/>
              <a:t> </a:t>
            </a:r>
            <a:r>
              <a:rPr lang="nl-NL" b="1" i="0" dirty="0" err="1"/>
              <a:t>anticipated</a:t>
            </a:r>
            <a:r>
              <a:rPr lang="nl-NL" b="1" i="0" dirty="0"/>
              <a:t> </a:t>
            </a:r>
            <a:r>
              <a:rPr lang="nl-NL" b="1" i="0" dirty="0" err="1"/>
              <a:t>regret</a:t>
            </a:r>
            <a:endParaRPr lang="nl-NL" b="1" i="0" dirty="0"/>
          </a:p>
          <a:p>
            <a:pPr marL="628650" lvl="1" indent="-171450">
              <a:buFontTx/>
              <a:buChar char="-"/>
            </a:pPr>
            <a:r>
              <a:rPr lang="nl-NL" b="0" i="0" dirty="0" err="1"/>
              <a:t>And</a:t>
            </a:r>
            <a:r>
              <a:rPr lang="nl-NL" b="0" i="0" dirty="0"/>
              <a:t> mixed </a:t>
            </a:r>
            <a:r>
              <a:rPr lang="nl-NL" b="0" i="0" dirty="0" err="1"/>
              <a:t>evidence</a:t>
            </a:r>
            <a:r>
              <a:rPr lang="nl-NL" b="0" i="0" dirty="0"/>
              <a:t> </a:t>
            </a:r>
            <a:r>
              <a:rPr lang="nl-NL" b="0" i="0" dirty="0" err="1"/>
              <a:t>about</a:t>
            </a:r>
            <a:r>
              <a:rPr lang="nl-NL" b="0" i="0" dirty="0"/>
              <a:t> </a:t>
            </a:r>
            <a:r>
              <a:rPr lang="nl-NL" b="0" i="0" dirty="0" err="1"/>
              <a:t>the</a:t>
            </a:r>
            <a:r>
              <a:rPr lang="nl-NL" b="0" i="0" dirty="0"/>
              <a:t> </a:t>
            </a:r>
            <a:r>
              <a:rPr lang="nl-NL" b="0" i="0" dirty="0" err="1"/>
              <a:t>self-efficacy</a:t>
            </a:r>
            <a:r>
              <a:rPr lang="nl-NL" b="0" i="0" dirty="0"/>
              <a:t> of </a:t>
            </a:r>
            <a:r>
              <a:rPr lang="nl-NL" b="0" i="0" dirty="0" err="1"/>
              <a:t>the</a:t>
            </a:r>
            <a:r>
              <a:rPr lang="nl-NL" b="0" i="0" dirty="0"/>
              <a:t> </a:t>
            </a:r>
            <a:r>
              <a:rPr lang="nl-NL" b="0" i="0" dirty="0" err="1"/>
              <a:t>behaviour</a:t>
            </a:r>
            <a:endParaRPr lang="nl-NL" b="0" i="0" dirty="0"/>
          </a:p>
          <a:p>
            <a:pPr marL="628650" lvl="1" indent="-171450">
              <a:buFontTx/>
              <a:buChar char="-"/>
            </a:pPr>
            <a:endParaRPr lang="nl-NL" b="0" i="0" dirty="0"/>
          </a:p>
          <a:p>
            <a:pPr marL="171450" lvl="0" indent="-171450">
              <a:buFontTx/>
              <a:buChar char="-"/>
            </a:pPr>
            <a:r>
              <a:rPr lang="nl-NL" b="0" i="0" dirty="0" err="1"/>
              <a:t>Good</a:t>
            </a:r>
            <a:r>
              <a:rPr lang="nl-NL" b="0" i="0" dirty="0"/>
              <a:t> start, </a:t>
            </a:r>
            <a:r>
              <a:rPr lang="nl-NL" b="0" i="0" dirty="0" err="1"/>
              <a:t>then</a:t>
            </a:r>
            <a:r>
              <a:rPr lang="nl-NL" b="0" i="0" dirty="0"/>
              <a:t> </a:t>
            </a:r>
            <a:r>
              <a:rPr lang="nl-NL" b="0" i="0" dirty="0" err="1"/>
              <a:t>there</a:t>
            </a:r>
            <a:r>
              <a:rPr lang="nl-NL" b="0" i="0" dirty="0"/>
              <a:t> are </a:t>
            </a:r>
            <a:r>
              <a:rPr lang="nl-NL" b="0" i="0" dirty="0" err="1"/>
              <a:t>all</a:t>
            </a:r>
            <a:r>
              <a:rPr lang="nl-NL" b="0" i="0" dirty="0"/>
              <a:t> of these I </a:t>
            </a:r>
            <a:r>
              <a:rPr lang="nl-NL" b="0" i="0" dirty="0" err="1"/>
              <a:t>added</a:t>
            </a:r>
            <a:endParaRPr lang="nl-NL" b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C4D53B-2A5F-46DB-9092-7AB52C1222F8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4045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I first made </a:t>
            </a:r>
            <a:r>
              <a:rPr lang="nl-NL" dirty="0" err="1"/>
              <a:t>this</a:t>
            </a:r>
            <a:r>
              <a:rPr lang="nl-NL" dirty="0"/>
              <a:t>, but </a:t>
            </a:r>
            <a:r>
              <a:rPr lang="nl-NL" dirty="0" err="1"/>
              <a:t>there</a:t>
            </a:r>
            <a:r>
              <a:rPr lang="nl-NL" dirty="0"/>
              <a:t> is </a:t>
            </a:r>
            <a:r>
              <a:rPr lang="nl-NL" dirty="0" err="1"/>
              <a:t>little</a:t>
            </a:r>
            <a:r>
              <a:rPr lang="nl-NL" dirty="0"/>
              <a:t> </a:t>
            </a:r>
            <a:r>
              <a:rPr lang="nl-NL" dirty="0" err="1"/>
              <a:t>reason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it</a:t>
            </a: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/>
              <a:t>I </a:t>
            </a:r>
            <a:r>
              <a:rPr lang="nl-NL" dirty="0" err="1"/>
              <a:t>cannot</a:t>
            </a:r>
            <a:r>
              <a:rPr lang="nl-NL" dirty="0"/>
              <a:t> test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relationships</a:t>
            </a:r>
            <a:r>
              <a:rPr lang="nl-NL" dirty="0"/>
              <a:t> like </a:t>
            </a:r>
            <a:r>
              <a:rPr lang="nl-NL" dirty="0" err="1"/>
              <a:t>this</a:t>
            </a: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 err="1"/>
              <a:t>They</a:t>
            </a:r>
            <a:r>
              <a:rPr lang="nl-NL" dirty="0"/>
              <a:t> are </a:t>
            </a:r>
            <a:r>
              <a:rPr lang="nl-NL" dirty="0" err="1"/>
              <a:t>somewhat</a:t>
            </a:r>
            <a:r>
              <a:rPr lang="nl-NL" dirty="0"/>
              <a:t> </a:t>
            </a:r>
            <a:r>
              <a:rPr lang="nl-NL" dirty="0" err="1"/>
              <a:t>arbitrary</a:t>
            </a:r>
            <a:endParaRPr lang="nl-NL" dirty="0"/>
          </a:p>
          <a:p>
            <a:pPr marL="171450" indent="-171450">
              <a:buFontTx/>
              <a:buChar char="-"/>
            </a:pP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 err="1"/>
              <a:t>Struggling</a:t>
            </a:r>
            <a:r>
              <a:rPr lang="nl-NL" dirty="0"/>
              <a:t> a bit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how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make </a:t>
            </a:r>
            <a:r>
              <a:rPr lang="nl-NL" dirty="0" err="1"/>
              <a:t>this</a:t>
            </a:r>
            <a:r>
              <a:rPr lang="nl-NL" dirty="0"/>
              <a:t> make sense</a:t>
            </a:r>
          </a:p>
          <a:p>
            <a:pPr marL="171450" indent="-171450">
              <a:buFontTx/>
              <a:buChar char="-"/>
            </a:pPr>
            <a:r>
              <a:rPr lang="nl-NL" dirty="0"/>
              <a:t>But </a:t>
            </a:r>
            <a:r>
              <a:rPr lang="nl-NL" dirty="0" err="1"/>
              <a:t>that</a:t>
            </a:r>
            <a:r>
              <a:rPr lang="nl-NL" dirty="0"/>
              <a:t> is </a:t>
            </a:r>
            <a:r>
              <a:rPr lang="nl-NL" dirty="0" err="1"/>
              <a:t>the</a:t>
            </a:r>
            <a:r>
              <a:rPr lang="nl-NL" dirty="0"/>
              <a:t> goal of </a:t>
            </a:r>
            <a:r>
              <a:rPr lang="nl-NL" dirty="0" err="1"/>
              <a:t>study</a:t>
            </a:r>
            <a:r>
              <a:rPr lang="nl-NL" dirty="0"/>
              <a:t> 1,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explore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relationships</a:t>
            </a:r>
            <a:r>
              <a:rPr lang="nl-NL" dirty="0"/>
              <a:t> </a:t>
            </a:r>
            <a:r>
              <a:rPr lang="nl-NL" dirty="0" err="1"/>
              <a:t>between</a:t>
            </a:r>
            <a:r>
              <a:rPr lang="nl-NL" dirty="0"/>
              <a:t> </a:t>
            </a:r>
            <a:r>
              <a:rPr lang="nl-NL" dirty="0" err="1"/>
              <a:t>many</a:t>
            </a:r>
            <a:r>
              <a:rPr lang="nl-NL" dirty="0"/>
              <a:t> </a:t>
            </a:r>
            <a:r>
              <a:rPr lang="nl-NL" dirty="0" err="1"/>
              <a:t>determinants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habit</a:t>
            </a:r>
            <a:r>
              <a:rPr lang="nl-NL" dirty="0"/>
              <a:t> </a:t>
            </a:r>
            <a:r>
              <a:rPr lang="nl-NL" dirty="0" err="1"/>
              <a:t>strength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know</a:t>
            </a:r>
            <a:r>
              <a:rPr lang="nl-NL" dirty="0"/>
              <a:t> </a:t>
            </a:r>
            <a:r>
              <a:rPr lang="nl-NL" dirty="0" err="1"/>
              <a:t>what</a:t>
            </a:r>
            <a:r>
              <a:rPr lang="nl-NL" dirty="0"/>
              <a:t> </a:t>
            </a:r>
            <a:r>
              <a:rPr lang="nl-NL" dirty="0" err="1"/>
              <a:t>determinants</a:t>
            </a:r>
            <a:r>
              <a:rPr lang="nl-NL" dirty="0"/>
              <a:t> I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play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in </a:t>
            </a:r>
            <a:r>
              <a:rPr lang="nl-NL" dirty="0" err="1"/>
              <a:t>interventions</a:t>
            </a:r>
            <a:endParaRPr lang="nl-NL" dirty="0"/>
          </a:p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C4D53B-2A5F-46DB-9092-7AB52C1222F8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4708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 dirty="0" err="1"/>
              <a:t>During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same</a:t>
            </a:r>
            <a:r>
              <a:rPr lang="nl-NL" dirty="0"/>
              <a:t> </a:t>
            </a:r>
            <a:r>
              <a:rPr lang="nl-NL" dirty="0" err="1"/>
              <a:t>year</a:t>
            </a:r>
            <a:r>
              <a:rPr lang="nl-NL" dirty="0"/>
              <a:t> I plan on </a:t>
            </a:r>
            <a:r>
              <a:rPr lang="nl-NL" dirty="0" err="1"/>
              <a:t>starting</a:t>
            </a:r>
            <a:r>
              <a:rPr lang="nl-NL" dirty="0"/>
              <a:t> </a:t>
            </a:r>
            <a:r>
              <a:rPr lang="nl-NL" dirty="0" err="1"/>
              <a:t>my</a:t>
            </a:r>
            <a:r>
              <a:rPr lang="nl-NL" dirty="0"/>
              <a:t> second </a:t>
            </a:r>
            <a:r>
              <a:rPr lang="nl-NL" dirty="0" err="1"/>
              <a:t>study</a:t>
            </a:r>
            <a:r>
              <a:rPr lang="nl-NL" dirty="0"/>
              <a:t> as well</a:t>
            </a:r>
          </a:p>
          <a:p>
            <a:pPr marL="171450" indent="-171450">
              <a:buFontTx/>
              <a:buChar char="-"/>
            </a:pPr>
            <a:r>
              <a:rPr lang="nl-NL" dirty="0"/>
              <a:t>Stichting Samen tegen voedselverspilling </a:t>
            </a:r>
            <a:r>
              <a:rPr lang="nl-NL" dirty="0" err="1"/>
              <a:t>organising</a:t>
            </a:r>
            <a:r>
              <a:rPr lang="nl-NL" dirty="0"/>
              <a:t> </a:t>
            </a:r>
            <a:r>
              <a:rPr lang="nl-NL" dirty="0" err="1"/>
              <a:t>cooking</a:t>
            </a:r>
            <a:r>
              <a:rPr lang="nl-NL" dirty="0"/>
              <a:t> workshops </a:t>
            </a:r>
            <a:r>
              <a:rPr lang="nl-NL" dirty="0" err="1"/>
              <a:t>during</a:t>
            </a:r>
            <a:r>
              <a:rPr lang="nl-NL" dirty="0"/>
              <a:t> AID </a:t>
            </a:r>
            <a:r>
              <a:rPr lang="nl-NL" dirty="0" err="1"/>
              <a:t>focused</a:t>
            </a:r>
            <a:r>
              <a:rPr lang="nl-NL" dirty="0"/>
              <a:t> on food waste</a:t>
            </a:r>
          </a:p>
          <a:p>
            <a:pPr marL="171450" indent="-171450">
              <a:buFontTx/>
              <a:buChar char="-"/>
            </a:pPr>
            <a:r>
              <a:rPr lang="nl-NL" dirty="0"/>
              <a:t>Run a </a:t>
            </a:r>
            <a:r>
              <a:rPr lang="nl-NL" dirty="0" err="1"/>
              <a:t>longitudinal</a:t>
            </a:r>
            <a:r>
              <a:rPr lang="nl-NL" dirty="0"/>
              <a:t> experiment </a:t>
            </a:r>
          </a:p>
          <a:p>
            <a:pPr marL="171450" indent="-171450">
              <a:buFontTx/>
              <a:buChar char="-"/>
            </a:pPr>
            <a:r>
              <a:rPr lang="nl-NL" dirty="0" err="1"/>
              <a:t>Two</a:t>
            </a:r>
            <a:r>
              <a:rPr lang="nl-NL" dirty="0"/>
              <a:t> studies </a:t>
            </a:r>
            <a:r>
              <a:rPr lang="nl-NL" dirty="0" err="1"/>
              <a:t>to</a:t>
            </a:r>
            <a:r>
              <a:rPr lang="nl-NL" dirty="0"/>
              <a:t> design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intervention</a:t>
            </a: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/>
              <a:t>My </a:t>
            </a:r>
            <a:r>
              <a:rPr lang="nl-NL" dirty="0" err="1"/>
              <a:t>intervention</a:t>
            </a:r>
            <a:r>
              <a:rPr lang="nl-NL" dirty="0"/>
              <a:t> </a:t>
            </a:r>
            <a:r>
              <a:rPr lang="nl-NL" dirty="0" err="1"/>
              <a:t>follows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</a:t>
            </a:r>
            <a:r>
              <a:rPr lang="nl-NL" dirty="0" err="1"/>
              <a:t>existing</a:t>
            </a:r>
            <a:r>
              <a:rPr lang="nl-NL" dirty="0"/>
              <a:t> </a:t>
            </a:r>
            <a:r>
              <a:rPr lang="nl-NL" dirty="0" err="1"/>
              <a:t>intervention</a:t>
            </a:r>
            <a:r>
              <a:rPr lang="nl-NL" dirty="0"/>
              <a:t> </a:t>
            </a:r>
            <a:r>
              <a:rPr lang="nl-NL" dirty="0" err="1"/>
              <a:t>focused</a:t>
            </a:r>
            <a:r>
              <a:rPr lang="nl-NL" dirty="0"/>
              <a:t> on </a:t>
            </a:r>
            <a:r>
              <a:rPr lang="nl-NL" dirty="0" err="1"/>
              <a:t>intention</a:t>
            </a:r>
            <a:r>
              <a:rPr lang="nl-NL" dirty="0"/>
              <a:t> </a:t>
            </a:r>
            <a:r>
              <a:rPr lang="nl-NL" dirty="0" err="1"/>
              <a:t>enactment</a:t>
            </a:r>
            <a:r>
              <a:rPr lang="nl-NL" dirty="0"/>
              <a:t>, in </a:t>
            </a:r>
            <a:r>
              <a:rPr lang="nl-NL" dirty="0" err="1"/>
              <a:t>theory</a:t>
            </a:r>
            <a:r>
              <a:rPr lang="nl-NL" dirty="0"/>
              <a:t> does </a:t>
            </a:r>
            <a:r>
              <a:rPr lang="nl-NL" dirty="0" err="1"/>
              <a:t>not</a:t>
            </a:r>
            <a:r>
              <a:rPr lang="nl-NL" dirty="0"/>
              <a:t> matter </a:t>
            </a:r>
            <a:r>
              <a:rPr lang="nl-NL" dirty="0" err="1"/>
              <a:t>what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prior </a:t>
            </a:r>
            <a:r>
              <a:rPr lang="nl-NL" dirty="0" err="1"/>
              <a:t>intervention</a:t>
            </a:r>
            <a:r>
              <a:rPr lang="nl-NL" dirty="0"/>
              <a:t> is, as long as </a:t>
            </a:r>
            <a:r>
              <a:rPr lang="nl-NL" dirty="0" err="1"/>
              <a:t>it</a:t>
            </a:r>
            <a:r>
              <a:rPr lang="nl-NL" dirty="0"/>
              <a:t> leads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intention</a:t>
            </a:r>
            <a:r>
              <a:rPr lang="nl-NL" dirty="0"/>
              <a:t> </a:t>
            </a:r>
            <a:r>
              <a:rPr lang="nl-NL" dirty="0" err="1"/>
              <a:t>enactment</a:t>
            </a: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 err="1"/>
              <a:t>Intervention</a:t>
            </a:r>
            <a:r>
              <a:rPr lang="nl-NL" dirty="0"/>
              <a:t> is </a:t>
            </a:r>
            <a:r>
              <a:rPr lang="nl-NL" dirty="0" err="1"/>
              <a:t>flexible</a:t>
            </a:r>
            <a:r>
              <a:rPr lang="nl-NL" dirty="0"/>
              <a:t>, </a:t>
            </a:r>
            <a:r>
              <a:rPr lang="nl-NL" dirty="0" err="1"/>
              <a:t>participants</a:t>
            </a:r>
            <a:r>
              <a:rPr lang="nl-NL" dirty="0"/>
              <a:t> </a:t>
            </a:r>
            <a:r>
              <a:rPr lang="nl-NL" dirty="0" err="1"/>
              <a:t>choose</a:t>
            </a:r>
            <a:r>
              <a:rPr lang="nl-NL" dirty="0"/>
              <a:t> </a:t>
            </a:r>
            <a:r>
              <a:rPr lang="nl-NL" dirty="0" err="1"/>
              <a:t>their</a:t>
            </a:r>
            <a:r>
              <a:rPr lang="nl-NL" dirty="0"/>
              <a:t> </a:t>
            </a:r>
            <a:r>
              <a:rPr lang="nl-NL" dirty="0" err="1"/>
              <a:t>own</a:t>
            </a:r>
            <a:r>
              <a:rPr lang="nl-NL" dirty="0"/>
              <a:t> </a:t>
            </a:r>
            <a:r>
              <a:rPr lang="nl-NL" dirty="0" err="1"/>
              <a:t>behaviour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focus on (more </a:t>
            </a:r>
            <a:r>
              <a:rPr lang="nl-NL" dirty="0" err="1"/>
              <a:t>intrinsically</a:t>
            </a:r>
            <a:r>
              <a:rPr lang="nl-NL" dirty="0"/>
              <a:t> </a:t>
            </a:r>
            <a:r>
              <a:rPr lang="nl-NL" dirty="0" err="1"/>
              <a:t>rewarding</a:t>
            </a:r>
            <a:r>
              <a:rPr lang="nl-NL" dirty="0"/>
              <a:t>), </a:t>
            </a:r>
            <a:r>
              <a:rPr lang="nl-NL" dirty="0" err="1"/>
              <a:t>then</a:t>
            </a:r>
            <a:r>
              <a:rPr lang="nl-NL" dirty="0"/>
              <a:t> make a plan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perform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behaviour</a:t>
            </a:r>
            <a:endParaRPr lang="nl-NL" dirty="0"/>
          </a:p>
          <a:p>
            <a:pPr marL="628650" lvl="1" indent="-171450">
              <a:buFontTx/>
              <a:buChar char="-"/>
            </a:pPr>
            <a:r>
              <a:rPr lang="nl-NL" dirty="0" err="1"/>
              <a:t>Intervention</a:t>
            </a:r>
            <a:r>
              <a:rPr lang="nl-NL" dirty="0"/>
              <a:t> offers support in different </a:t>
            </a:r>
            <a:r>
              <a:rPr lang="nl-NL" dirty="0" err="1"/>
              <a:t>ways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enact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action plan</a:t>
            </a:r>
          </a:p>
          <a:p>
            <a:pPr marL="628650" lvl="1" indent="-171450">
              <a:buFontTx/>
              <a:buChar char="-"/>
            </a:pPr>
            <a:r>
              <a:rPr lang="nl-NL" dirty="0"/>
              <a:t>Factorial design </a:t>
            </a:r>
            <a:r>
              <a:rPr lang="nl-NL" dirty="0" err="1"/>
              <a:t>to</a:t>
            </a:r>
            <a:r>
              <a:rPr lang="nl-NL" dirty="0"/>
              <a:t> test different </a:t>
            </a:r>
            <a:r>
              <a:rPr lang="nl-NL" dirty="0" err="1"/>
              <a:t>ways</a:t>
            </a:r>
            <a:r>
              <a:rPr lang="nl-NL" dirty="0"/>
              <a:t> of </a:t>
            </a:r>
            <a:r>
              <a:rPr lang="nl-NL" dirty="0" err="1"/>
              <a:t>facilitating</a:t>
            </a:r>
            <a:r>
              <a:rPr lang="nl-NL" dirty="0"/>
              <a:t> plan </a:t>
            </a:r>
            <a:r>
              <a:rPr lang="nl-NL" dirty="0" err="1"/>
              <a:t>enactment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habit</a:t>
            </a:r>
            <a:r>
              <a:rPr lang="nl-NL" dirty="0"/>
              <a:t> </a:t>
            </a:r>
            <a:r>
              <a:rPr lang="nl-NL" dirty="0" err="1"/>
              <a:t>formation</a:t>
            </a:r>
            <a:endParaRPr lang="nl-NL" dirty="0"/>
          </a:p>
          <a:p>
            <a:pPr marL="628650" lvl="1" indent="-171450">
              <a:buFontTx/>
              <a:buChar char="-"/>
            </a:pPr>
            <a:r>
              <a:rPr lang="nl-NL" dirty="0" err="1"/>
              <a:t>Find</a:t>
            </a:r>
            <a:r>
              <a:rPr lang="nl-NL" dirty="0"/>
              <a:t> a </a:t>
            </a:r>
            <a:r>
              <a:rPr lang="nl-NL" dirty="0" err="1"/>
              <a:t>good</a:t>
            </a:r>
            <a:r>
              <a:rPr lang="nl-NL" dirty="0"/>
              <a:t> </a:t>
            </a:r>
            <a:r>
              <a:rPr lang="nl-NL" dirty="0" err="1"/>
              <a:t>combination</a:t>
            </a:r>
            <a:r>
              <a:rPr lang="nl-NL" dirty="0"/>
              <a:t> of </a:t>
            </a:r>
            <a:r>
              <a:rPr lang="nl-NL" dirty="0" err="1"/>
              <a:t>intervention</a:t>
            </a:r>
            <a:r>
              <a:rPr lang="nl-NL" dirty="0"/>
              <a:t> </a:t>
            </a:r>
            <a:r>
              <a:rPr lang="nl-NL" dirty="0" err="1"/>
              <a:t>components</a:t>
            </a:r>
            <a:endParaRPr lang="nl-NL" dirty="0"/>
          </a:p>
          <a:p>
            <a:pPr marL="628650" lvl="1" indent="-171450">
              <a:buFontTx/>
              <a:buChar char="-"/>
            </a:pPr>
            <a:r>
              <a:rPr lang="nl-NL" dirty="0"/>
              <a:t>Test in a field experiment as part of </a:t>
            </a:r>
            <a:r>
              <a:rPr lang="nl-NL" dirty="0" err="1"/>
              <a:t>ToNoWaste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C4D53B-2A5F-46DB-9092-7AB52C1222F8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17166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5288" y="714375"/>
            <a:ext cx="6076950" cy="3419475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22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91504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" name="Tijdelijke aanduiding voor afbeelding 24"/>
          <p:cNvSpPr>
            <a:spLocks noGrp="1" noChangeAspect="1"/>
          </p:cNvSpPr>
          <p:nvPr>
            <p:ph type="pic" sz="quarter" idx="19"/>
          </p:nvPr>
        </p:nvSpPr>
        <p:spPr bwMode="auto">
          <a:xfrm>
            <a:off x="6553175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4" name="Tijdelijke aanduiding voor afbeelding 24"/>
          <p:cNvSpPr>
            <a:spLocks noGrp="1" noChangeAspect="1"/>
          </p:cNvSpPr>
          <p:nvPr>
            <p:ph type="pic" sz="quarter" idx="28"/>
          </p:nvPr>
        </p:nvSpPr>
        <p:spPr bwMode="auto">
          <a:xfrm>
            <a:off x="4959012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364849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" name="Tijdelijke aanduiding voor tekst 21"/>
          <p:cNvSpPr>
            <a:spLocks noGrp="1"/>
          </p:cNvSpPr>
          <p:nvPr>
            <p:ph type="body" sz="quarter" idx="20"/>
          </p:nvPr>
        </p:nvSpPr>
        <p:spPr>
          <a:xfrm>
            <a:off x="505856" y="1234871"/>
            <a:ext cx="8385731" cy="330620"/>
          </a:xfrm>
        </p:spPr>
        <p:txBody>
          <a:bodyPr/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600"/>
            </a:lvl1pPr>
            <a:lvl2pPr marL="696913" indent="0">
              <a:lnSpc>
                <a:spcPts val="2000"/>
              </a:lnSpc>
              <a:buNone/>
              <a:defRPr sz="1600"/>
            </a:lvl2pPr>
            <a:lvl3pPr marL="1560512" indent="0">
              <a:lnSpc>
                <a:spcPts val="2000"/>
              </a:lnSpc>
              <a:buNone/>
              <a:defRPr sz="1600"/>
            </a:lvl3pPr>
            <a:lvl4pPr marL="2332037" indent="0">
              <a:lnSpc>
                <a:spcPts val="2000"/>
              </a:lnSpc>
              <a:buNone/>
              <a:defRPr sz="1600"/>
            </a:lvl4pPr>
            <a:lvl5pPr marL="3052763" indent="0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7" name="Tijdelijke aanduiding voor tekst 21"/>
          <p:cNvSpPr>
            <a:spLocks noGrp="1"/>
          </p:cNvSpPr>
          <p:nvPr>
            <p:ph type="body" sz="quarter" idx="21"/>
          </p:nvPr>
        </p:nvSpPr>
        <p:spPr>
          <a:xfrm>
            <a:off x="505856" y="1648186"/>
            <a:ext cx="8385731" cy="330620"/>
          </a:xfrm>
        </p:spPr>
        <p:txBody>
          <a:bodyPr/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600"/>
            </a:lvl1pPr>
            <a:lvl2pPr marL="696913" indent="0">
              <a:lnSpc>
                <a:spcPts val="2000"/>
              </a:lnSpc>
              <a:buNone/>
              <a:defRPr sz="1600"/>
            </a:lvl2pPr>
            <a:lvl3pPr marL="1560512" indent="0">
              <a:lnSpc>
                <a:spcPts val="2000"/>
              </a:lnSpc>
              <a:buNone/>
              <a:defRPr sz="1600"/>
            </a:lvl3pPr>
            <a:lvl4pPr marL="2332037" indent="0">
              <a:lnSpc>
                <a:spcPts val="2000"/>
              </a:lnSpc>
              <a:buNone/>
              <a:defRPr sz="1600"/>
            </a:lvl4pPr>
            <a:lvl5pPr marL="3052763" indent="0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4239833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 me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93200" y="1385336"/>
            <a:ext cx="8398800" cy="3075539"/>
          </a:xfrm>
        </p:spPr>
        <p:txBody>
          <a:bodyPr/>
          <a:lstStyle>
            <a:lvl1pPr>
              <a:lnSpc>
                <a:spcPts val="2000"/>
              </a:lnSpc>
              <a:spcBef>
                <a:spcPts val="1000"/>
              </a:spcBef>
              <a:defRPr sz="1600"/>
            </a:lvl1pPr>
            <a:lvl2pPr>
              <a:lnSpc>
                <a:spcPts val="2000"/>
              </a:lnSpc>
              <a:spcBef>
                <a:spcPts val="600"/>
              </a:spcBef>
              <a:buClr>
                <a:schemeClr val="bg2"/>
              </a:buClr>
              <a:defRPr sz="1600"/>
            </a:lvl2pPr>
            <a:lvl3pPr>
              <a:lnSpc>
                <a:spcPts val="2000"/>
              </a:lnSpc>
              <a:spcBef>
                <a:spcPts val="600"/>
              </a:spcBef>
              <a:defRPr sz="1600"/>
            </a:lvl3pPr>
            <a:lvl4pPr>
              <a:lnSpc>
                <a:spcPts val="2000"/>
              </a:lnSpc>
              <a:spcBef>
                <a:spcPts val="600"/>
              </a:spcBef>
              <a:defRPr sz="1600"/>
            </a:lvl4pPr>
            <a:lvl5pPr>
              <a:lnSpc>
                <a:spcPts val="2000"/>
              </a:lnSpc>
              <a:spcBef>
                <a:spcPts val="600"/>
              </a:spcBef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03301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tekstk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93200" y="1368000"/>
            <a:ext cx="4104000" cy="30924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4" name="Tijdelijke aanduiding voor tekst 6"/>
          <p:cNvSpPr>
            <a:spLocks noGrp="1"/>
          </p:cNvSpPr>
          <p:nvPr>
            <p:ph type="body" sz="quarter" idx="11"/>
          </p:nvPr>
        </p:nvSpPr>
        <p:spPr>
          <a:xfrm>
            <a:off x="4786175" y="1368000"/>
            <a:ext cx="4104000" cy="30924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70493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kader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‹nr.›</a:t>
            </a:fld>
            <a:endParaRPr lang="nl-NL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93200" y="1385336"/>
            <a:ext cx="4104000" cy="3075539"/>
          </a:xfrm>
        </p:spPr>
        <p:txBody>
          <a:bodyPr/>
          <a:lstStyle>
            <a:lvl1pPr>
              <a:lnSpc>
                <a:spcPts val="2000"/>
              </a:lnSpc>
              <a:spcBef>
                <a:spcPts val="600"/>
              </a:spcBef>
              <a:defRPr sz="1600"/>
            </a:lvl1pPr>
            <a:lvl2pPr>
              <a:lnSpc>
                <a:spcPts val="2000"/>
              </a:lnSpc>
              <a:spcBef>
                <a:spcPts val="600"/>
              </a:spcBef>
              <a:buClr>
                <a:schemeClr val="bg2"/>
              </a:buClr>
              <a:defRPr sz="1600"/>
            </a:lvl2pPr>
            <a:lvl3pPr>
              <a:lnSpc>
                <a:spcPts val="2000"/>
              </a:lnSpc>
              <a:spcBef>
                <a:spcPts val="600"/>
              </a:spcBef>
              <a:defRPr sz="1600"/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8401" y="1474788"/>
            <a:ext cx="4051491" cy="298608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295017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kader met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6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791075" y="1359936"/>
            <a:ext cx="4100513" cy="3100939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op het pictogram als u een grafiek wilt toevoegen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‹nr.›</a:t>
            </a:fld>
            <a:endParaRPr lang="nl-NL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93200" y="1368000"/>
            <a:ext cx="4104000" cy="30924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895406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kader met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1"/>
          </p:nvPr>
        </p:nvSpPr>
        <p:spPr>
          <a:xfrm>
            <a:off x="4791075" y="1471727"/>
            <a:ext cx="4100513" cy="2989148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op het pictogram als u een tabel wilt toevoegen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‹nr.›</a:t>
            </a:fld>
            <a:endParaRPr lang="nl-NL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93200" y="1368000"/>
            <a:ext cx="4104000" cy="30924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628394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‹nr.›</a:t>
            </a:fld>
            <a:endParaRPr lang="nl-NL" dirty="0"/>
          </a:p>
        </p:txBody>
      </p:sp>
      <p:sp>
        <p:nvSpPr>
          <p:cNvPr id="5" name="Tijdelijke aanduiding voor SmartArt 7"/>
          <p:cNvSpPr>
            <a:spLocks noGrp="1"/>
          </p:cNvSpPr>
          <p:nvPr>
            <p:ph type="dgm" sz="quarter" idx="10"/>
          </p:nvPr>
        </p:nvSpPr>
        <p:spPr>
          <a:xfrm>
            <a:off x="493200" y="1368000"/>
            <a:ext cx="8398800" cy="3092400"/>
          </a:xfrm>
        </p:spPr>
        <p:txBody>
          <a:bodyPr/>
          <a:lstStyle/>
          <a:p>
            <a:r>
              <a:rPr lang="nl-NL"/>
              <a:t>Klik op het pictogram om een SmartArt-graphic toe te 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0759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035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meerdere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‹nr.›</a:t>
            </a:fld>
            <a:endParaRPr lang="nl-NL" dirty="0"/>
          </a:p>
        </p:txBody>
      </p:sp>
      <p:sp>
        <p:nvSpPr>
          <p:cNvPr id="31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91504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2" name="Tijdelijke aanduiding voor afbeelding 24"/>
          <p:cNvSpPr>
            <a:spLocks noGrp="1" noChangeAspect="1"/>
          </p:cNvSpPr>
          <p:nvPr>
            <p:ph type="pic" sz="quarter" idx="19"/>
          </p:nvPr>
        </p:nvSpPr>
        <p:spPr bwMode="auto">
          <a:xfrm>
            <a:off x="6553175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3" name="Tijdelijke aanduiding voor afbeelding 24"/>
          <p:cNvSpPr>
            <a:spLocks noGrp="1" noChangeAspect="1"/>
          </p:cNvSpPr>
          <p:nvPr>
            <p:ph type="pic" sz="quarter" idx="28"/>
          </p:nvPr>
        </p:nvSpPr>
        <p:spPr bwMode="auto">
          <a:xfrm>
            <a:off x="4959012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4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364849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5" name="Tijdelijke aanduiding voor tekst 21"/>
          <p:cNvSpPr>
            <a:spLocks noGrp="1"/>
          </p:cNvSpPr>
          <p:nvPr>
            <p:ph type="body" sz="quarter" idx="20"/>
          </p:nvPr>
        </p:nvSpPr>
        <p:spPr>
          <a:xfrm>
            <a:off x="505856" y="1234871"/>
            <a:ext cx="8385731" cy="330620"/>
          </a:xfrm>
        </p:spPr>
        <p:txBody>
          <a:bodyPr/>
          <a:lstStyle>
            <a:lvl1pPr marL="0" indent="0">
              <a:lnSpc>
                <a:spcPts val="2000"/>
              </a:lnSpc>
              <a:buNone/>
              <a:defRPr sz="1600"/>
            </a:lvl1pPr>
            <a:lvl2pPr marL="696913" indent="0">
              <a:lnSpc>
                <a:spcPts val="2000"/>
              </a:lnSpc>
              <a:buNone/>
              <a:defRPr sz="1600"/>
            </a:lvl2pPr>
            <a:lvl3pPr marL="1560512" indent="0">
              <a:lnSpc>
                <a:spcPts val="2000"/>
              </a:lnSpc>
              <a:buNone/>
              <a:defRPr sz="1600"/>
            </a:lvl3pPr>
            <a:lvl4pPr marL="2332037" indent="0">
              <a:lnSpc>
                <a:spcPts val="2000"/>
              </a:lnSpc>
              <a:buNone/>
              <a:defRPr sz="1600"/>
            </a:lvl4pPr>
            <a:lvl5pPr marL="3052763" indent="0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6" name="Tijdelijke aanduiding voor tekst 21"/>
          <p:cNvSpPr>
            <a:spLocks noGrp="1"/>
          </p:cNvSpPr>
          <p:nvPr>
            <p:ph type="body" sz="quarter" idx="21"/>
          </p:nvPr>
        </p:nvSpPr>
        <p:spPr>
          <a:xfrm>
            <a:off x="505856" y="1648186"/>
            <a:ext cx="8385731" cy="330620"/>
          </a:xfrm>
        </p:spPr>
        <p:txBody>
          <a:bodyPr/>
          <a:lstStyle>
            <a:lvl1pPr marL="0" indent="0">
              <a:lnSpc>
                <a:spcPts val="2000"/>
              </a:lnSpc>
              <a:buNone/>
              <a:defRPr sz="1600"/>
            </a:lvl1pPr>
            <a:lvl2pPr marL="696913" indent="0">
              <a:lnSpc>
                <a:spcPts val="2000"/>
              </a:lnSpc>
              <a:buNone/>
              <a:defRPr sz="1600"/>
            </a:lvl2pPr>
            <a:lvl3pPr marL="1560512" indent="0">
              <a:lnSpc>
                <a:spcPts val="2000"/>
              </a:lnSpc>
              <a:buNone/>
              <a:defRPr sz="1600"/>
            </a:lvl3pPr>
            <a:lvl4pPr marL="2332037" indent="0">
              <a:lnSpc>
                <a:spcPts val="2000"/>
              </a:lnSpc>
              <a:buNone/>
              <a:defRPr sz="1600"/>
            </a:lvl4pPr>
            <a:lvl5pPr marL="3052763" indent="0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7" name="Tijdelijke aanduiding voor afbeelding 24"/>
          <p:cNvSpPr>
            <a:spLocks noGrp="1"/>
          </p:cNvSpPr>
          <p:nvPr>
            <p:ph type="pic" sz="quarter" idx="16" hasCustomPrompt="1"/>
          </p:nvPr>
        </p:nvSpPr>
        <p:spPr>
          <a:xfrm>
            <a:off x="2293449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38" name="Tijdelijke aanduiding voor afbeelding 24"/>
          <p:cNvSpPr>
            <a:spLocks noGrp="1"/>
          </p:cNvSpPr>
          <p:nvPr>
            <p:ph type="pic" sz="quarter" idx="24" hasCustomPrompt="1"/>
          </p:nvPr>
        </p:nvSpPr>
        <p:spPr>
          <a:xfrm>
            <a:off x="3643126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39" name="Tijdelijke aanduiding voor afbeelding 24"/>
          <p:cNvSpPr>
            <a:spLocks noGrp="1"/>
          </p:cNvSpPr>
          <p:nvPr>
            <p:ph type="pic" sz="quarter" idx="25" hasCustomPrompt="1"/>
          </p:nvPr>
        </p:nvSpPr>
        <p:spPr>
          <a:xfrm>
            <a:off x="4992803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40" name="Tijdelijke aanduiding voor afbeelding 24"/>
          <p:cNvSpPr>
            <a:spLocks noGrp="1"/>
          </p:cNvSpPr>
          <p:nvPr>
            <p:ph type="pic" sz="quarter" idx="26" hasCustomPrompt="1"/>
          </p:nvPr>
        </p:nvSpPr>
        <p:spPr>
          <a:xfrm>
            <a:off x="6342480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864516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 vierkant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561600" y="168288"/>
            <a:ext cx="3816000" cy="102067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‹nr.›</a:t>
            </a:fld>
            <a:endParaRPr lang="nl-NL" dirty="0"/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4607588" y="170100"/>
            <a:ext cx="4284000" cy="4284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9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504000" y="1368000"/>
            <a:ext cx="3874036" cy="3091979"/>
          </a:xfrm>
        </p:spPr>
        <p:txBody>
          <a:bodyPr lIns="90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410723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oto's met ond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‹nr.›</a:t>
            </a:fld>
            <a:endParaRPr lang="nl-NL" dirty="0"/>
          </a:p>
        </p:txBody>
      </p:sp>
      <p:sp>
        <p:nvSpPr>
          <p:cNvPr id="14" name="Titel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615925" y="1473201"/>
            <a:ext cx="2556000" cy="1980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15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3476550" y="1473201"/>
            <a:ext cx="2556000" cy="1980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16" name="Tijdelijke aanduiding voor afbeelding 24"/>
          <p:cNvSpPr>
            <a:spLocks noGrp="1" noChangeAspect="1"/>
          </p:cNvSpPr>
          <p:nvPr>
            <p:ph type="pic" sz="quarter" idx="18"/>
          </p:nvPr>
        </p:nvSpPr>
        <p:spPr>
          <a:xfrm>
            <a:off x="6337175" y="1473201"/>
            <a:ext cx="2556000" cy="1980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17" name="Tijdelijke aanduiding voor tekst 21"/>
          <p:cNvSpPr>
            <a:spLocks noGrp="1"/>
          </p:cNvSpPr>
          <p:nvPr>
            <p:ph type="body" sz="quarter" idx="20"/>
          </p:nvPr>
        </p:nvSpPr>
        <p:spPr>
          <a:xfrm>
            <a:off x="505856" y="3507017"/>
            <a:ext cx="2673132" cy="955446"/>
          </a:xfrm>
        </p:spPr>
        <p:txBody>
          <a:bodyPr/>
          <a:lstStyle>
            <a:lvl1pPr marL="0" indent="0">
              <a:lnSpc>
                <a:spcPts val="2000"/>
              </a:lnSpc>
              <a:buNone/>
              <a:defRPr sz="1600"/>
            </a:lvl1pPr>
            <a:lvl2pPr marL="696913" indent="0">
              <a:lnSpc>
                <a:spcPts val="2000"/>
              </a:lnSpc>
              <a:buNone/>
              <a:defRPr sz="1600"/>
            </a:lvl2pPr>
            <a:lvl3pPr marL="1560512" indent="0">
              <a:lnSpc>
                <a:spcPts val="2000"/>
              </a:lnSpc>
              <a:buNone/>
              <a:defRPr sz="1600"/>
            </a:lvl3pPr>
            <a:lvl4pPr marL="2332037" indent="0">
              <a:lnSpc>
                <a:spcPts val="2000"/>
              </a:lnSpc>
              <a:buNone/>
              <a:defRPr sz="1600"/>
            </a:lvl4pPr>
            <a:lvl5pPr marL="3052763" indent="0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8" name="Tijdelijke aanduiding voor tekst 21"/>
          <p:cNvSpPr>
            <a:spLocks noGrp="1"/>
          </p:cNvSpPr>
          <p:nvPr>
            <p:ph type="body" sz="quarter" idx="26"/>
          </p:nvPr>
        </p:nvSpPr>
        <p:spPr>
          <a:xfrm>
            <a:off x="6215589" y="3507854"/>
            <a:ext cx="2673132" cy="955446"/>
          </a:xfrm>
        </p:spPr>
        <p:txBody>
          <a:bodyPr/>
          <a:lstStyle>
            <a:lvl1pPr marL="0" indent="0">
              <a:lnSpc>
                <a:spcPts val="2000"/>
              </a:lnSpc>
              <a:buNone/>
              <a:defRPr sz="1600"/>
            </a:lvl1pPr>
            <a:lvl2pPr marL="696913" indent="0">
              <a:lnSpc>
                <a:spcPts val="2000"/>
              </a:lnSpc>
              <a:buNone/>
              <a:defRPr sz="1600"/>
            </a:lvl2pPr>
            <a:lvl3pPr marL="1560512" indent="0">
              <a:lnSpc>
                <a:spcPts val="2000"/>
              </a:lnSpc>
              <a:buNone/>
              <a:defRPr sz="1600"/>
            </a:lvl3pPr>
            <a:lvl4pPr marL="2332037" indent="0">
              <a:lnSpc>
                <a:spcPts val="2000"/>
              </a:lnSpc>
              <a:buNone/>
              <a:defRPr sz="1600"/>
            </a:lvl4pPr>
            <a:lvl5pPr marL="3052763" indent="0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Tijdelijke aanduiding voor tekst 21"/>
          <p:cNvSpPr>
            <a:spLocks noGrp="1"/>
          </p:cNvSpPr>
          <p:nvPr>
            <p:ph type="body" sz="quarter" idx="27"/>
          </p:nvPr>
        </p:nvSpPr>
        <p:spPr>
          <a:xfrm>
            <a:off x="3364454" y="3507854"/>
            <a:ext cx="2673132" cy="955446"/>
          </a:xfrm>
        </p:spPr>
        <p:txBody>
          <a:bodyPr/>
          <a:lstStyle>
            <a:lvl1pPr marL="0" indent="0">
              <a:lnSpc>
                <a:spcPts val="2000"/>
              </a:lnSpc>
              <a:buNone/>
              <a:defRPr sz="1600"/>
            </a:lvl1pPr>
            <a:lvl2pPr marL="696913" indent="0">
              <a:lnSpc>
                <a:spcPts val="2000"/>
              </a:lnSpc>
              <a:buNone/>
              <a:defRPr sz="1600"/>
            </a:lvl2pPr>
            <a:lvl3pPr marL="1560512" indent="0">
              <a:lnSpc>
                <a:spcPts val="2000"/>
              </a:lnSpc>
              <a:buNone/>
              <a:defRPr sz="1600"/>
            </a:lvl3pPr>
            <a:lvl4pPr marL="2332037" indent="0">
              <a:lnSpc>
                <a:spcPts val="2000"/>
              </a:lnSpc>
              <a:buNone/>
              <a:defRPr sz="1600"/>
            </a:lvl4pPr>
            <a:lvl5pPr marL="3052763" indent="0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791031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2 vierkante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‹nr.›</a:t>
            </a:fld>
            <a:endParaRPr lang="nl-NL" dirty="0"/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620713" y="1473201"/>
            <a:ext cx="4059604" cy="2987862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9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6161" y="1474463"/>
            <a:ext cx="4060800" cy="298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432627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grot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‹nr.›</a:t>
            </a:fld>
            <a:endParaRPr lang="nl-NL" dirty="0"/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618745" y="1107712"/>
            <a:ext cx="8274430" cy="334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178015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taande foto's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615950" y="166688"/>
            <a:ext cx="4032000" cy="42903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59588" y="166688"/>
            <a:ext cx="4032000" cy="428966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044709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gray">
          <a:xfrm>
            <a:off x="1" y="0"/>
            <a:ext cx="9143999" cy="51435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 bwMode="white">
          <a:xfrm>
            <a:off x="561600" y="172641"/>
            <a:ext cx="8330400" cy="612000"/>
          </a:xfrm>
          <a:noFill/>
          <a:ln w="0">
            <a:gradFill>
              <a:gsLst>
                <a:gs pos="0">
                  <a:schemeClr val="bg1"/>
                </a:gs>
                <a:gs pos="1000">
                  <a:schemeClr val="bg1">
                    <a:alpha val="0"/>
                  </a:schemeClr>
                </a:gs>
                <a:gs pos="99000">
                  <a:srgbClr val="FFFFFF">
                    <a:alpha val="0"/>
                  </a:srgbClr>
                </a:gs>
                <a:gs pos="100000">
                  <a:schemeClr val="bg1"/>
                </a:gs>
              </a:gsLst>
              <a:lin ang="5400000" scaled="0"/>
            </a:gra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F25965E0-7062-474C-8671-DB3A3CE669B0}" type="slidenum">
              <a:rPr lang="nl-NL" smtClean="0"/>
              <a:pPr algn="r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6628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01582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93200" y="1368000"/>
            <a:ext cx="8398800" cy="3092400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op het pictogram als u een grafiek wilt toevoegen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613773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abel 4"/>
          <p:cNvSpPr>
            <a:spLocks noGrp="1"/>
          </p:cNvSpPr>
          <p:nvPr>
            <p:ph type="tbl" sz="quarter" idx="10"/>
          </p:nvPr>
        </p:nvSpPr>
        <p:spPr>
          <a:xfrm>
            <a:off x="615951" y="1473199"/>
            <a:ext cx="8275638" cy="2987676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op het pictogram als u een tabel wilt toevoegen</a:t>
            </a:r>
            <a:endParaRPr lang="nl-NL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93371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/tussenslide met rond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61600" y="168288"/>
            <a:ext cx="3816000" cy="102067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‹nr.›</a:t>
            </a:fld>
            <a:endParaRPr lang="nl-NL" dirty="0"/>
          </a:p>
        </p:txBody>
      </p:sp>
      <p:sp>
        <p:nvSpPr>
          <p:cNvPr id="6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4598375" y="168357"/>
            <a:ext cx="4294800" cy="4294105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9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504000" y="1368000"/>
            <a:ext cx="3874036" cy="3091979"/>
          </a:xfrm>
        </p:spPr>
        <p:txBody>
          <a:bodyPr lIns="90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2034507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slide met meerdere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61600" y="168288"/>
            <a:ext cx="3816000" cy="102067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‹nr.›</a:t>
            </a:fld>
            <a:endParaRPr lang="nl-NL" dirty="0"/>
          </a:p>
        </p:txBody>
      </p:sp>
      <p:sp>
        <p:nvSpPr>
          <p:cNvPr id="10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4598375" y="168357"/>
            <a:ext cx="4294800" cy="4294105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11" name="Tijdelijke aanduiding voor afbeelding 24"/>
          <p:cNvSpPr>
            <a:spLocks noGrp="1"/>
          </p:cNvSpPr>
          <p:nvPr>
            <p:ph type="pic" sz="quarter" idx="28" hasCustomPrompt="1"/>
          </p:nvPr>
        </p:nvSpPr>
        <p:spPr>
          <a:xfrm>
            <a:off x="2293449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6" name="Tijdelijke aanduiding voor afbeelding 24"/>
          <p:cNvSpPr>
            <a:spLocks noGrp="1"/>
          </p:cNvSpPr>
          <p:nvPr>
            <p:ph type="pic" sz="quarter" idx="24" hasCustomPrompt="1"/>
          </p:nvPr>
        </p:nvSpPr>
        <p:spPr>
          <a:xfrm>
            <a:off x="3643126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8" name="Tijdelijke aanduiding voor afbeelding 24"/>
          <p:cNvSpPr>
            <a:spLocks noGrp="1"/>
          </p:cNvSpPr>
          <p:nvPr>
            <p:ph type="pic" sz="quarter" idx="25" hasCustomPrompt="1"/>
          </p:nvPr>
        </p:nvSpPr>
        <p:spPr>
          <a:xfrm>
            <a:off x="4992803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9" name="Tijdelijke aanduiding voor afbeelding 24"/>
          <p:cNvSpPr>
            <a:spLocks noGrp="1"/>
          </p:cNvSpPr>
          <p:nvPr>
            <p:ph type="pic" sz="quarter" idx="26" hasCustomPrompt="1"/>
          </p:nvPr>
        </p:nvSpPr>
        <p:spPr>
          <a:xfrm>
            <a:off x="6342480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20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504000" y="1368000"/>
            <a:ext cx="3874036" cy="3091979"/>
          </a:xfrm>
        </p:spPr>
        <p:txBody>
          <a:bodyPr lIns="90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9112640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172642"/>
            <a:ext cx="8442796" cy="62984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376437"/>
            <a:ext cx="8521188" cy="30672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1"/>
          </p:nvPr>
        </p:nvSpPr>
        <p:spPr>
          <a:xfrm>
            <a:off x="8519145" y="4806000"/>
            <a:ext cx="468000" cy="123188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7455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CFB7A159-FEBC-1E4C-A823-F4422EAB3507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7" cy="5143500"/>
          </a:xfrm>
          <a:prstGeom prst="rect">
            <a:avLst/>
          </a:prstGeom>
        </p:spPr>
      </p:pic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561600" y="168288"/>
            <a:ext cx="8330400" cy="610302"/>
          </a:xfrm>
          <a:prstGeom prst="rect">
            <a:avLst/>
          </a:prstGeom>
          <a:noFill/>
          <a:ln w="0">
            <a:gradFill>
              <a:gsLst>
                <a:gs pos="0">
                  <a:schemeClr val="tx1"/>
                </a:gs>
                <a:gs pos="1000">
                  <a:schemeClr val="tx1">
                    <a:alpha val="0"/>
                  </a:schemeClr>
                </a:gs>
                <a:gs pos="99000">
                  <a:srgbClr val="005172">
                    <a:alpha val="0"/>
                  </a:srgbClr>
                </a:gs>
                <a:gs pos="100000">
                  <a:schemeClr val="tx1"/>
                </a:gs>
              </a:gsLst>
              <a:lin ang="5400000" scaled="0"/>
            </a:gradFill>
          </a:ln>
        </p:spPr>
        <p:txBody>
          <a:bodyPr vert="horz" wrap="square" lIns="18000" tIns="18000" rIns="91440" bIns="18000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dirty="0"/>
              <a:t>Klik om de stijl te bewerken</a:t>
            </a:r>
          </a:p>
        </p:txBody>
      </p:sp>
      <p:sp>
        <p:nvSpPr>
          <p:cNvPr id="1028" name="Tijdelijke aanduiding voor tekst 23"/>
          <p:cNvSpPr>
            <a:spLocks noGrp="1"/>
          </p:cNvSpPr>
          <p:nvPr>
            <p:ph type="body" idx="1"/>
          </p:nvPr>
        </p:nvSpPr>
        <p:spPr bwMode="auto">
          <a:xfrm>
            <a:off x="496966" y="1368000"/>
            <a:ext cx="8394622" cy="30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4"/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>
          <a:xfrm>
            <a:off x="8463600" y="4773600"/>
            <a:ext cx="468000" cy="123188"/>
          </a:xfrm>
          <a:prstGeom prst="rect">
            <a:avLst/>
          </a:prstGeom>
          <a:noFill/>
        </p:spPr>
        <p:txBody>
          <a:bodyPr wrap="square" tIns="0" rIns="36000" bIns="0" rtlCol="0">
            <a:noAutofit/>
          </a:bodyPr>
          <a:lstStyle>
            <a:lvl1pPr>
              <a:lnSpc>
                <a:spcPts val="900"/>
              </a:lnSpc>
              <a:defRPr lang="nl-NL" sz="800" smtClean="0">
                <a:latin typeface="Verdana" pitchFamily="34" charset="0"/>
              </a:defRPr>
            </a:lvl1pPr>
          </a:lstStyle>
          <a:p>
            <a:pPr algn="r"/>
            <a:fld id="{F25965E0-7062-474C-8671-DB3A3CE669B0}" type="slidenum">
              <a:rPr lang="nl-NL" smtClean="0"/>
              <a:pPr algn="r"/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7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68" r:id="rId8"/>
    <p:sldLayoutId id="2147483664" r:id="rId9"/>
    <p:sldLayoutId id="2147483653" r:id="rId10"/>
    <p:sldLayoutId id="2147483655" r:id="rId11"/>
    <p:sldLayoutId id="2147483656" r:id="rId12"/>
    <p:sldLayoutId id="2147483657" r:id="rId13"/>
    <p:sldLayoutId id="2147483659" r:id="rId14"/>
    <p:sldLayoutId id="2147483660" r:id="rId15"/>
    <p:sldLayoutId id="2147483661" r:id="rId16"/>
    <p:sldLayoutId id="2147483663" r:id="rId17"/>
    <p:sldLayoutId id="2147483665" r:id="rId18"/>
    <p:sldLayoutId id="2147483654" r:id="rId19"/>
    <p:sldLayoutId id="2147483666" r:id="rId20"/>
    <p:sldLayoutId id="2147483674" r:id="rId21"/>
  </p:sldLayoutIdLst>
  <p:hf hdr="0" ftr="0" dt="0"/>
  <p:txStyles>
    <p:titleStyle>
      <a:lvl1pPr algn="l" rtl="0" eaLnBrk="1" fontAlgn="base" hangingPunct="1">
        <a:lnSpc>
          <a:spcPts val="3200"/>
        </a:lnSpc>
        <a:spcBef>
          <a:spcPct val="0"/>
        </a:spcBef>
        <a:spcAft>
          <a:spcPct val="0"/>
        </a:spcAft>
        <a:defRPr sz="2600" kern="1200">
          <a:solidFill>
            <a:schemeClr val="bg2"/>
          </a:solidFill>
          <a:latin typeface="Verdana" pitchFamily="34" charset="0"/>
          <a:ea typeface="+mj-ea"/>
          <a:cs typeface="+mj-cs"/>
        </a:defRPr>
      </a:lvl1pPr>
      <a:lvl2pPr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252413" indent="-252413" algn="l" rtl="0" eaLnBrk="1" fontAlgn="base" hangingPunct="1">
        <a:lnSpc>
          <a:spcPts val="2400"/>
        </a:lnSpc>
        <a:spcBef>
          <a:spcPts val="1100"/>
        </a:spcBef>
        <a:spcAft>
          <a:spcPct val="0"/>
        </a:spcAft>
        <a:buClr>
          <a:schemeClr val="bg2"/>
        </a:buClr>
        <a:buSzPct val="140000"/>
        <a:buFont typeface="Wingdings" pitchFamily="2" charset="2"/>
        <a:buChar char="§"/>
        <a:defRPr sz="1800" kern="1200">
          <a:solidFill>
            <a:schemeClr val="bg2"/>
          </a:solidFill>
          <a:latin typeface="Verdana" pitchFamily="34" charset="0"/>
          <a:ea typeface="+mn-ea"/>
          <a:cs typeface="+mn-cs"/>
        </a:defRPr>
      </a:lvl1pPr>
      <a:lvl2pPr marL="982663" indent="-285750" algn="l" rtl="0" eaLnBrk="1" fontAlgn="base" hangingPunct="1">
        <a:lnSpc>
          <a:spcPts val="2400"/>
        </a:lnSpc>
        <a:spcBef>
          <a:spcPts val="900"/>
        </a:spcBef>
        <a:spcAft>
          <a:spcPct val="0"/>
        </a:spcAft>
        <a:buClr>
          <a:schemeClr val="bg2"/>
        </a:buClr>
        <a:buSzPct val="115000"/>
        <a:buFont typeface="Verdana" pitchFamily="34" charset="0"/>
        <a:buChar char="●"/>
        <a:defRPr sz="1800" kern="1200">
          <a:solidFill>
            <a:schemeClr val="bg2"/>
          </a:solidFill>
          <a:latin typeface="Verdana" pitchFamily="34" charset="0"/>
          <a:ea typeface="+mn-ea"/>
          <a:cs typeface="+mn-cs"/>
        </a:defRPr>
      </a:lvl2pPr>
      <a:lvl3pPr marL="1879600" indent="-319088" algn="l" rtl="0" eaLnBrk="1" fontAlgn="base" hangingPunct="1">
        <a:lnSpc>
          <a:spcPts val="2400"/>
        </a:lnSpc>
        <a:spcBef>
          <a:spcPts val="900"/>
        </a:spcBef>
        <a:spcAft>
          <a:spcPct val="0"/>
        </a:spcAft>
        <a:buSzPct val="115000"/>
        <a:buFont typeface="Verdana" pitchFamily="34" charset="0"/>
        <a:buChar char="●"/>
        <a:defRPr sz="1800" kern="1200">
          <a:solidFill>
            <a:schemeClr val="bg2"/>
          </a:solidFill>
          <a:latin typeface="Verdana" pitchFamily="34" charset="0"/>
          <a:ea typeface="+mn-ea"/>
          <a:cs typeface="+mn-cs"/>
        </a:defRPr>
      </a:lvl3pPr>
      <a:lvl4pPr marL="2692400" indent="-360363" algn="l" rtl="0" eaLnBrk="1" fontAlgn="base" hangingPunct="1">
        <a:lnSpc>
          <a:spcPts val="2400"/>
        </a:lnSpc>
        <a:spcBef>
          <a:spcPts val="900"/>
        </a:spcBef>
        <a:spcAft>
          <a:spcPct val="0"/>
        </a:spcAft>
        <a:buSzPct val="115000"/>
        <a:buFont typeface="Verdana" pitchFamily="34" charset="0"/>
        <a:buChar char="●"/>
        <a:defRPr sz="1800" kern="1200" baseline="0">
          <a:solidFill>
            <a:schemeClr val="bg2"/>
          </a:solidFill>
          <a:latin typeface="Verdana" pitchFamily="34" charset="0"/>
          <a:ea typeface="+mn-ea"/>
          <a:cs typeface="+mn-cs"/>
        </a:defRPr>
      </a:lvl4pPr>
      <a:lvl5pPr marL="3405188" indent="-352425" algn="l" rtl="0" eaLnBrk="1" fontAlgn="base" hangingPunct="1">
        <a:lnSpc>
          <a:spcPts val="2400"/>
        </a:lnSpc>
        <a:spcBef>
          <a:spcPts val="900"/>
        </a:spcBef>
        <a:spcAft>
          <a:spcPct val="0"/>
        </a:spcAft>
        <a:buSzPct val="115000"/>
        <a:buFont typeface="Verdana" pitchFamily="34" charset="0"/>
        <a:buChar char="●"/>
        <a:defRPr sz="1800" kern="1200">
          <a:solidFill>
            <a:schemeClr val="bg2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61600" y="168288"/>
            <a:ext cx="8330400" cy="981879"/>
          </a:xfrm>
        </p:spPr>
        <p:txBody>
          <a:bodyPr/>
          <a:lstStyle/>
          <a:p>
            <a:r>
              <a:rPr lang="en-GB" sz="2400" dirty="0"/>
              <a:t>Stimulating pro-environmental behaviour maintenance through habit formation interventions </a:t>
            </a:r>
            <a:endParaRPr lang="nl-NL" sz="2400" dirty="0"/>
          </a:p>
        </p:txBody>
      </p:sp>
      <p:pic>
        <p:nvPicPr>
          <p:cNvPr id="6" name="Tijdelijke aanduiding voor afbeelding 5" descr="Afbeelding met persoon, voedsel, plant, buitenshuis&#10;&#10;Automatisch gegenereerde beschrijving">
            <a:extLst>
              <a:ext uri="{FF2B5EF4-FFF2-40B4-BE49-F238E27FC236}">
                <a16:creationId xmlns:a16="http://schemas.microsoft.com/office/drawing/2014/main" id="{899295F0-7D51-AB89-0587-58425C830F7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8" r="19646"/>
          <a:stretch/>
        </p:blipFill>
        <p:spPr/>
      </p:pic>
      <p:pic>
        <p:nvPicPr>
          <p:cNvPr id="14" name="Tijdelijke aanduiding voor afbeelding 13" descr="Afbeelding met persoon, groente, produceren, Natuurlijke voeding&#10;&#10;Automatisch gegenereerde beschrijving">
            <a:extLst>
              <a:ext uri="{FF2B5EF4-FFF2-40B4-BE49-F238E27FC236}">
                <a16:creationId xmlns:a16="http://schemas.microsoft.com/office/drawing/2014/main" id="{6603A91B-5615-2F6B-4CBF-2889C49A118D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8" r="24322"/>
          <a:stretch/>
        </p:blipFill>
        <p:spPr/>
      </p:pic>
      <p:pic>
        <p:nvPicPr>
          <p:cNvPr id="9" name="Tijdelijke aanduiding voor afbeelding 8" descr="Afbeelding met transport, spoor, trein, Spoorbaan&#10;&#10;Automatisch gegenereerde beschrijving">
            <a:extLst>
              <a:ext uri="{FF2B5EF4-FFF2-40B4-BE49-F238E27FC236}">
                <a16:creationId xmlns:a16="http://schemas.microsoft.com/office/drawing/2014/main" id="{E65DE247-1DE7-896A-A53C-5873064C32A8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66" t="5632" r="4666" b="27702"/>
          <a:stretch/>
        </p:blipFill>
        <p:spPr/>
      </p:pic>
      <p:pic>
        <p:nvPicPr>
          <p:cNvPr id="11" name="Tijdelijke aanduiding voor afbeelding 10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2" b="29692"/>
          <a:stretch/>
        </p:blipFill>
        <p:spPr/>
      </p:pic>
      <p:sp>
        <p:nvSpPr>
          <p:cNvPr id="3" name="Tijdelijke aanduiding voor tekst 2"/>
          <p:cNvSpPr>
            <a:spLocks noGrp="1"/>
          </p:cNvSpPr>
          <p:nvPr>
            <p:ph type="body" sz="quarter" idx="20"/>
          </p:nvPr>
        </p:nvSpPr>
        <p:spPr>
          <a:xfrm>
            <a:off x="506413" y="1235075"/>
            <a:ext cx="8385175" cy="330200"/>
          </a:xfrm>
        </p:spPr>
        <p:txBody>
          <a:bodyPr/>
          <a:lstStyle/>
          <a:p>
            <a:r>
              <a:rPr lang="nl-NL" sz="1800" dirty="0" err="1"/>
              <a:t>Habit</a:t>
            </a:r>
            <a:r>
              <a:rPr lang="nl-NL" sz="1800" dirty="0"/>
              <a:t> </a:t>
            </a:r>
            <a:r>
              <a:rPr lang="nl-NL" sz="1800" dirty="0" err="1"/>
              <a:t>formation</a:t>
            </a:r>
            <a:r>
              <a:rPr lang="nl-NL" sz="1800" dirty="0"/>
              <a:t> in a food waste context</a:t>
            </a:r>
          </a:p>
        </p:txBody>
      </p:sp>
    </p:spTree>
    <p:extLst>
      <p:ext uri="{BB962C8B-B14F-4D97-AF65-F5344CB8AC3E}">
        <p14:creationId xmlns:p14="http://schemas.microsoft.com/office/powerpoint/2010/main" val="376731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A55AD9-9199-17CD-278D-466A5FD23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0" y="168288"/>
            <a:ext cx="8330400" cy="576832"/>
          </a:xfrm>
        </p:spPr>
        <p:txBody>
          <a:bodyPr/>
          <a:lstStyle/>
          <a:p>
            <a:r>
              <a:rPr lang="nl-NL" dirty="0"/>
              <a:t>Contents</a:t>
            </a:r>
            <a:endParaRPr lang="en-GB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758AD3F5-A5A3-FB25-9ABE-84E34BD7F7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2</a:t>
            </a:fld>
            <a:endParaRPr lang="nl-NL" dirty="0"/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533838CC-C8F3-A331-F454-241A91F8777A}"/>
              </a:ext>
            </a:extLst>
          </p:cNvPr>
          <p:cNvGrpSpPr/>
          <p:nvPr/>
        </p:nvGrpSpPr>
        <p:grpSpPr>
          <a:xfrm>
            <a:off x="429765" y="1168363"/>
            <a:ext cx="8284469" cy="1365023"/>
            <a:chOff x="615950" y="1058863"/>
            <a:chExt cx="8284469" cy="1365023"/>
          </a:xfrm>
        </p:grpSpPr>
        <p:grpSp>
          <p:nvGrpSpPr>
            <p:cNvPr id="15" name="Groep 14">
              <a:extLst>
                <a:ext uri="{FF2B5EF4-FFF2-40B4-BE49-F238E27FC236}">
                  <a16:creationId xmlns:a16="http://schemas.microsoft.com/office/drawing/2014/main" id="{C4D40819-2F00-EA9A-B695-953755DF2709}"/>
                </a:ext>
              </a:extLst>
            </p:cNvPr>
            <p:cNvGrpSpPr/>
            <p:nvPr/>
          </p:nvGrpSpPr>
          <p:grpSpPr>
            <a:xfrm>
              <a:off x="615950" y="1065212"/>
              <a:ext cx="4165200" cy="1358674"/>
              <a:chOff x="615950" y="1065212"/>
              <a:chExt cx="4165200" cy="1358674"/>
            </a:xfrm>
          </p:grpSpPr>
          <p:sp>
            <p:nvSpPr>
              <p:cNvPr id="4" name="Pijl: vijfhoek 3">
                <a:extLst>
                  <a:ext uri="{FF2B5EF4-FFF2-40B4-BE49-F238E27FC236}">
                    <a16:creationId xmlns:a16="http://schemas.microsoft.com/office/drawing/2014/main" id="{0E54DE77-0ED4-93D4-5CC9-478902D5A505}"/>
                  </a:ext>
                </a:extLst>
              </p:cNvPr>
              <p:cNvSpPr/>
              <p:nvPr/>
            </p:nvSpPr>
            <p:spPr>
              <a:xfrm>
                <a:off x="615950" y="1066360"/>
                <a:ext cx="2101356" cy="1357526"/>
              </a:xfrm>
              <a:prstGeom prst="homePlate">
                <a:avLst>
                  <a:gd name="adj" fmla="val 22558"/>
                </a:avLst>
              </a:prstGeom>
              <a:solidFill>
                <a:srgbClr val="2E4B63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1400" dirty="0" err="1">
                    <a:solidFill>
                      <a:schemeClr val="bg1"/>
                    </a:solidFill>
                  </a:rPr>
                  <a:t>Introduction</a:t>
                </a:r>
                <a:endParaRPr lang="en-GB" sz="1400" dirty="0" err="1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Pijl: punthaak 7">
                <a:extLst>
                  <a:ext uri="{FF2B5EF4-FFF2-40B4-BE49-F238E27FC236}">
                    <a16:creationId xmlns:a16="http://schemas.microsoft.com/office/drawing/2014/main" id="{F8035967-CB45-BB12-2B17-4C5E68097EF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679794" y="1065212"/>
                <a:ext cx="2101356" cy="1357525"/>
              </a:xfrm>
              <a:prstGeom prst="chevron">
                <a:avLst>
                  <a:gd name="adj" fmla="val 22558"/>
                </a:avLst>
              </a:prstGeom>
              <a:noFill/>
              <a:ln w="12700">
                <a:solidFill>
                  <a:srgbClr val="2E4B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1400" dirty="0" err="1">
                    <a:solidFill>
                      <a:schemeClr val="tx1"/>
                    </a:solidFill>
                  </a:rPr>
                  <a:t>Theoretical</a:t>
                </a:r>
                <a:r>
                  <a:rPr lang="nl-NL" sz="1400" dirty="0">
                    <a:solidFill>
                      <a:schemeClr val="tx1"/>
                    </a:solidFill>
                  </a:rPr>
                  <a:t> background</a:t>
                </a:r>
                <a:endParaRPr lang="en-GB" sz="1400" dirty="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" name="Pijl: punthaak 4">
              <a:extLst>
                <a:ext uri="{FF2B5EF4-FFF2-40B4-BE49-F238E27FC236}">
                  <a16:creationId xmlns:a16="http://schemas.microsoft.com/office/drawing/2014/main" id="{7E7137AE-C3B7-DD93-E2FE-5EEF02B87C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35219" y="1065213"/>
              <a:ext cx="2101356" cy="1357525"/>
            </a:xfrm>
            <a:prstGeom prst="chevron">
              <a:avLst>
                <a:gd name="adj" fmla="val 22558"/>
              </a:avLst>
            </a:prstGeom>
            <a:noFill/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nl-NL" sz="1400" dirty="0" err="1">
                  <a:solidFill>
                    <a:schemeClr val="tx1"/>
                  </a:solidFill>
                </a:rPr>
                <a:t>Study</a:t>
              </a:r>
              <a:r>
                <a:rPr lang="nl-NL" sz="1400" dirty="0">
                  <a:solidFill>
                    <a:schemeClr val="tx1"/>
                  </a:solidFill>
                </a:rPr>
                <a:t> 1</a:t>
              </a:r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6" name="Pijl: punthaak 5">
              <a:extLst>
                <a:ext uri="{FF2B5EF4-FFF2-40B4-BE49-F238E27FC236}">
                  <a16:creationId xmlns:a16="http://schemas.microsoft.com/office/drawing/2014/main" id="{590CCA0F-4BCE-275E-E1CB-9AADC2599C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99063" y="1058863"/>
              <a:ext cx="2101356" cy="1357525"/>
            </a:xfrm>
            <a:prstGeom prst="chevron">
              <a:avLst>
                <a:gd name="adj" fmla="val 22558"/>
              </a:avLst>
            </a:prstGeom>
            <a:noFill/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nl-NL" sz="1400" dirty="0" err="1">
                  <a:solidFill>
                    <a:schemeClr val="tx1"/>
                  </a:solidFill>
                </a:rPr>
                <a:t>And</a:t>
              </a:r>
              <a:r>
                <a:rPr lang="nl-NL" sz="1400" dirty="0">
                  <a:solidFill>
                    <a:schemeClr val="tx1"/>
                  </a:solidFill>
                </a:rPr>
                <a:t> </a:t>
              </a:r>
              <a:r>
                <a:rPr lang="nl-NL" sz="1400" dirty="0" err="1">
                  <a:solidFill>
                    <a:schemeClr val="tx1"/>
                  </a:solidFill>
                </a:rPr>
                <a:t>beyond</a:t>
              </a:r>
              <a:endParaRPr lang="en-GB" sz="1400" dirty="0" err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0164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B35032CD-221B-47D8-E68D-54574A32A3A4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3</a:t>
            </a:fld>
            <a:endParaRPr lang="nl-NL" dirty="0"/>
          </a:p>
        </p:txBody>
      </p:sp>
      <p:pic>
        <p:nvPicPr>
          <p:cNvPr id="11" name="Tijdelijke aanduiding voor afbeelding 10" descr="Afbeelding met muur, tekst, overdekt, fotolijst&#10;&#10;Automatisch gegenereerde beschrijving">
            <a:extLst>
              <a:ext uri="{FF2B5EF4-FFF2-40B4-BE49-F238E27FC236}">
                <a16:creationId xmlns:a16="http://schemas.microsoft.com/office/drawing/2014/main" id="{4740EF9C-288E-F2BF-6E2A-DAA22367E74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3" r="6963"/>
          <a:stretch>
            <a:fillRect/>
          </a:stretch>
        </p:blipFill>
        <p:spPr>
          <a:xfrm>
            <a:off x="1379851" y="432815"/>
            <a:ext cx="2555875" cy="1979613"/>
          </a:xfrm>
        </p:spPr>
      </p:pic>
      <p:pic>
        <p:nvPicPr>
          <p:cNvPr id="12" name="Tijdelijke aanduiding voor afbeelding 10">
            <a:extLst>
              <a:ext uri="{FF2B5EF4-FFF2-40B4-BE49-F238E27FC236}">
                <a16:creationId xmlns:a16="http://schemas.microsoft.com/office/drawing/2014/main" id="{BEA09B4E-9D9B-C615-6A8D-19F85B7976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2" r="6942"/>
          <a:stretch/>
        </p:blipFill>
        <p:spPr bwMode="auto">
          <a:xfrm>
            <a:off x="1379851" y="2666996"/>
            <a:ext cx="2555875" cy="1979613"/>
          </a:xfrm>
          <a:prstGeom prst="rect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Tijdelijke aanduiding voor afbeelding 10">
            <a:extLst>
              <a:ext uri="{FF2B5EF4-FFF2-40B4-BE49-F238E27FC236}">
                <a16:creationId xmlns:a16="http://schemas.microsoft.com/office/drawing/2014/main" id="{10C60B45-7CC6-1EDE-17FA-2117A6606F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9" r="7039"/>
          <a:stretch/>
        </p:blipFill>
        <p:spPr bwMode="auto">
          <a:xfrm>
            <a:off x="5259074" y="2666995"/>
            <a:ext cx="2555875" cy="1979613"/>
          </a:xfrm>
          <a:prstGeom prst="rect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Tijdelijke aanduiding voor afbeelding 10">
            <a:extLst>
              <a:ext uri="{FF2B5EF4-FFF2-40B4-BE49-F238E27FC236}">
                <a16:creationId xmlns:a16="http://schemas.microsoft.com/office/drawing/2014/main" id="{0D9AE193-9BFA-1603-758B-76C9D4C12E5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2" r="6942"/>
          <a:stretch/>
        </p:blipFill>
        <p:spPr bwMode="auto">
          <a:xfrm>
            <a:off x="5259074" y="432814"/>
            <a:ext cx="2555875" cy="1979613"/>
          </a:xfrm>
          <a:prstGeom prst="rect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kstvak 20">
            <a:extLst>
              <a:ext uri="{FF2B5EF4-FFF2-40B4-BE49-F238E27FC236}">
                <a16:creationId xmlns:a16="http://schemas.microsoft.com/office/drawing/2014/main" id="{20AAED45-01DB-F08E-78BF-C7E93D98C38C}"/>
              </a:ext>
            </a:extLst>
          </p:cNvPr>
          <p:cNvSpPr txBox="1"/>
          <p:nvPr/>
        </p:nvSpPr>
        <p:spPr>
          <a:xfrm>
            <a:off x="286375" y="432814"/>
            <a:ext cx="1093476" cy="1220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800"/>
              </a:lnSpc>
            </a:pPr>
            <a:r>
              <a:rPr lang="nl-NL" sz="1200" dirty="0" err="1">
                <a:latin typeface="Verdana" pitchFamily="34" charset="0"/>
              </a:rPr>
              <a:t>You</a:t>
            </a:r>
            <a:r>
              <a:rPr lang="nl-NL" sz="1200" dirty="0">
                <a:latin typeface="Verdana" pitchFamily="34" charset="0"/>
              </a:rPr>
              <a:t> turn on </a:t>
            </a:r>
            <a:r>
              <a:rPr lang="nl-NL" sz="1200" dirty="0" err="1">
                <a:latin typeface="Verdana" pitchFamily="34" charset="0"/>
              </a:rPr>
              <a:t>the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heating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everywhere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when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you</a:t>
            </a:r>
            <a:r>
              <a:rPr lang="nl-NL" sz="1200" dirty="0">
                <a:latin typeface="Verdana" pitchFamily="34" charset="0"/>
              </a:rPr>
              <a:t> are </a:t>
            </a:r>
            <a:r>
              <a:rPr lang="nl-NL" sz="1200" dirty="0" err="1">
                <a:latin typeface="Verdana" pitchFamily="34" charset="0"/>
              </a:rPr>
              <a:t>cold</a:t>
            </a:r>
            <a:endParaRPr lang="en-GB" sz="1200" dirty="0" err="1">
              <a:latin typeface="Verdana" pitchFamily="34" charset="0"/>
            </a:endParaRP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6A15567F-3EF4-2F6B-EE91-3EB85E97D016}"/>
              </a:ext>
            </a:extLst>
          </p:cNvPr>
          <p:cNvSpPr txBox="1"/>
          <p:nvPr/>
        </p:nvSpPr>
        <p:spPr>
          <a:xfrm>
            <a:off x="4165598" y="432814"/>
            <a:ext cx="1093476" cy="1913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800"/>
              </a:lnSpc>
            </a:pPr>
            <a:r>
              <a:rPr lang="nl-NL" sz="1200" dirty="0" err="1">
                <a:latin typeface="Verdana" pitchFamily="34" charset="0"/>
              </a:rPr>
              <a:t>You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discard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the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leftovers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into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the</a:t>
            </a:r>
            <a:r>
              <a:rPr lang="nl-NL" sz="1200" dirty="0">
                <a:latin typeface="Verdana" pitchFamily="34" charset="0"/>
              </a:rPr>
              <a:t> bin </a:t>
            </a:r>
            <a:r>
              <a:rPr lang="nl-NL" sz="1200" dirty="0" err="1">
                <a:latin typeface="Verdana" pitchFamily="34" charset="0"/>
              </a:rPr>
              <a:t>before</a:t>
            </a:r>
            <a:r>
              <a:rPr lang="nl-NL" sz="1200" dirty="0">
                <a:latin typeface="Verdana" pitchFamily="34" charset="0"/>
              </a:rPr>
              <a:t> putting </a:t>
            </a:r>
            <a:r>
              <a:rPr lang="nl-NL" sz="1200" dirty="0" err="1">
                <a:latin typeface="Verdana" pitchFamily="34" charset="0"/>
              </a:rPr>
              <a:t>them</a:t>
            </a:r>
            <a:r>
              <a:rPr lang="nl-NL" sz="1200" dirty="0">
                <a:latin typeface="Verdana" pitchFamily="34" charset="0"/>
              </a:rPr>
              <a:t> in </a:t>
            </a:r>
            <a:r>
              <a:rPr lang="nl-NL" sz="1200" dirty="0" err="1">
                <a:latin typeface="Verdana" pitchFamily="34" charset="0"/>
              </a:rPr>
              <a:t>the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dishwasher</a:t>
            </a:r>
            <a:endParaRPr lang="en-GB" sz="1200" dirty="0" err="1">
              <a:latin typeface="Verdana" pitchFamily="34" charset="0"/>
            </a:endParaRP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5AA18147-9644-5F41-7B01-B7A0469D4D53}"/>
              </a:ext>
            </a:extLst>
          </p:cNvPr>
          <p:cNvSpPr txBox="1"/>
          <p:nvPr/>
        </p:nvSpPr>
        <p:spPr>
          <a:xfrm>
            <a:off x="286375" y="2666995"/>
            <a:ext cx="1093476" cy="1682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800"/>
              </a:lnSpc>
            </a:pPr>
            <a:r>
              <a:rPr lang="nl-NL" sz="1200" dirty="0" err="1">
                <a:latin typeface="Verdana" pitchFamily="34" charset="0"/>
              </a:rPr>
              <a:t>You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throw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the</a:t>
            </a:r>
            <a:r>
              <a:rPr lang="nl-NL" sz="1200" dirty="0">
                <a:latin typeface="Verdana" pitchFamily="34" charset="0"/>
              </a:rPr>
              <a:t> drink </a:t>
            </a:r>
            <a:r>
              <a:rPr lang="nl-NL" sz="1200" dirty="0" err="1">
                <a:latin typeface="Verdana" pitchFamily="34" charset="0"/>
              </a:rPr>
              <a:t>can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into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the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general</a:t>
            </a:r>
            <a:r>
              <a:rPr lang="nl-NL" sz="1200" dirty="0">
                <a:latin typeface="Verdana" pitchFamily="34" charset="0"/>
              </a:rPr>
              <a:t> waste or PMD </a:t>
            </a:r>
            <a:r>
              <a:rPr lang="nl-NL" sz="1200" dirty="0" err="1">
                <a:latin typeface="Verdana" pitchFamily="34" charset="0"/>
              </a:rPr>
              <a:t>when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you</a:t>
            </a:r>
            <a:r>
              <a:rPr lang="nl-NL" sz="1200" dirty="0">
                <a:latin typeface="Verdana" pitchFamily="34" charset="0"/>
              </a:rPr>
              <a:t> finish </a:t>
            </a:r>
            <a:r>
              <a:rPr lang="nl-NL" sz="1200" dirty="0" err="1">
                <a:latin typeface="Verdana" pitchFamily="34" charset="0"/>
              </a:rPr>
              <a:t>it</a:t>
            </a:r>
            <a:endParaRPr lang="en-GB" sz="1200" dirty="0" err="1">
              <a:latin typeface="Verdana" pitchFamily="34" charset="0"/>
            </a:endParaRP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2FE4546D-96AA-BE75-A208-5DCD3EF88F15}"/>
              </a:ext>
            </a:extLst>
          </p:cNvPr>
          <p:cNvSpPr txBox="1"/>
          <p:nvPr/>
        </p:nvSpPr>
        <p:spPr>
          <a:xfrm>
            <a:off x="4165598" y="2666995"/>
            <a:ext cx="1093476" cy="1682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800"/>
              </a:lnSpc>
            </a:pPr>
            <a:r>
              <a:rPr lang="nl-NL" sz="1200" dirty="0" err="1">
                <a:latin typeface="Verdana" pitchFamily="34" charset="0"/>
              </a:rPr>
              <a:t>You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pick</a:t>
            </a:r>
            <a:r>
              <a:rPr lang="nl-NL" sz="1200" dirty="0">
                <a:latin typeface="Verdana" pitchFamily="34" charset="0"/>
              </a:rPr>
              <a:t> up </a:t>
            </a:r>
            <a:r>
              <a:rPr lang="nl-NL" sz="1200" dirty="0" err="1">
                <a:latin typeface="Verdana" pitchFamily="34" charset="0"/>
              </a:rPr>
              <a:t>your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car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keys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when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going</a:t>
            </a:r>
            <a:r>
              <a:rPr lang="nl-NL" sz="1200" dirty="0">
                <a:latin typeface="Verdana" pitchFamily="34" charset="0"/>
              </a:rPr>
              <a:t> out </a:t>
            </a:r>
            <a:r>
              <a:rPr lang="nl-NL" sz="1200" dirty="0" err="1">
                <a:latin typeface="Verdana" pitchFamily="34" charset="0"/>
              </a:rPr>
              <a:t>the</a:t>
            </a:r>
            <a:r>
              <a:rPr lang="nl-NL" sz="1200" dirty="0">
                <a:latin typeface="Verdana" pitchFamily="34" charset="0"/>
              </a:rPr>
              <a:t> door </a:t>
            </a:r>
            <a:r>
              <a:rPr lang="nl-NL" sz="1200" dirty="0" err="1">
                <a:latin typeface="Verdana" pitchFamily="34" charset="0"/>
              </a:rPr>
              <a:t>to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work</a:t>
            </a:r>
            <a:r>
              <a:rPr lang="nl-NL" sz="1200" dirty="0">
                <a:latin typeface="Verdana" pitchFamily="34" charset="0"/>
              </a:rPr>
              <a:t> in </a:t>
            </a:r>
            <a:r>
              <a:rPr lang="nl-NL" sz="1200" dirty="0" err="1">
                <a:latin typeface="Verdana" pitchFamily="34" charset="0"/>
              </a:rPr>
              <a:t>the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morning</a:t>
            </a:r>
            <a:endParaRPr lang="en-GB" sz="1200" dirty="0" err="1">
              <a:latin typeface="Verdana" pitchFamily="34" charset="0"/>
            </a:endParaRP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272A8897-C5A7-6300-804C-249BD2F1C4B9}"/>
              </a:ext>
            </a:extLst>
          </p:cNvPr>
          <p:cNvGrpSpPr>
            <a:grpSpLocks noChangeAspect="1"/>
          </p:cNvGrpSpPr>
          <p:nvPr/>
        </p:nvGrpSpPr>
        <p:grpSpPr>
          <a:xfrm>
            <a:off x="6073733" y="4777934"/>
            <a:ext cx="2389867" cy="123188"/>
            <a:chOff x="615950" y="1065213"/>
            <a:chExt cx="8276050" cy="426597"/>
          </a:xfrm>
        </p:grpSpPr>
        <p:sp>
          <p:nvSpPr>
            <p:cNvPr id="9" name="Pijl: vijfhoek 8">
              <a:extLst>
                <a:ext uri="{FF2B5EF4-FFF2-40B4-BE49-F238E27FC236}">
                  <a16:creationId xmlns:a16="http://schemas.microsoft.com/office/drawing/2014/main" id="{713BEB0F-131A-F101-2476-6B79EACAEA28}"/>
                </a:ext>
              </a:extLst>
            </p:cNvPr>
            <p:cNvSpPr/>
            <p:nvPr/>
          </p:nvSpPr>
          <p:spPr>
            <a:xfrm>
              <a:off x="615950" y="1066360"/>
              <a:ext cx="2101356" cy="425450"/>
            </a:xfrm>
            <a:prstGeom prst="homePlate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bg1"/>
                </a:solidFill>
              </a:endParaRPr>
            </a:p>
          </p:txBody>
        </p:sp>
        <p:sp>
          <p:nvSpPr>
            <p:cNvPr id="10" name="Pijl: punthaak 9">
              <a:extLst>
                <a:ext uri="{FF2B5EF4-FFF2-40B4-BE49-F238E27FC236}">
                  <a16:creationId xmlns:a16="http://schemas.microsoft.com/office/drawing/2014/main" id="{F00DD425-BF6E-B614-DBFD-DD65AC8A68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90644" y="1066360"/>
              <a:ext cx="2101356" cy="425450"/>
            </a:xfrm>
            <a:prstGeom prst="chevron">
              <a:avLst/>
            </a:prstGeom>
            <a:noFill/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13" name="Pijl: punthaak 12">
              <a:extLst>
                <a:ext uri="{FF2B5EF4-FFF2-40B4-BE49-F238E27FC236}">
                  <a16:creationId xmlns:a16="http://schemas.microsoft.com/office/drawing/2014/main" id="{410CAEC4-5F30-069A-69F8-6FE439B007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79794" y="1065213"/>
              <a:ext cx="2101356" cy="425450"/>
            </a:xfrm>
            <a:prstGeom prst="chevron">
              <a:avLst/>
            </a:prstGeom>
            <a:noFill/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25" name="Pijl: punthaak 24">
              <a:extLst>
                <a:ext uri="{FF2B5EF4-FFF2-40B4-BE49-F238E27FC236}">
                  <a16:creationId xmlns:a16="http://schemas.microsoft.com/office/drawing/2014/main" id="{C943C7ED-8C7D-2569-D93D-D7A7A2E11F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26800" y="1065213"/>
              <a:ext cx="2101356" cy="425450"/>
            </a:xfrm>
            <a:prstGeom prst="chevron">
              <a:avLst/>
            </a:prstGeom>
            <a:noFill/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4584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B35032CD-221B-47D8-E68D-54574A32A3A4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4</a:t>
            </a:fld>
            <a:endParaRPr lang="nl-NL" dirty="0"/>
          </a:p>
        </p:txBody>
      </p:sp>
      <p:pic>
        <p:nvPicPr>
          <p:cNvPr id="11" name="Tijdelijke aanduiding voor afbeelding 10" descr="Afbeelding met muur, tekst, overdekt, fotolijst&#10;&#10;Automatisch gegenereerde beschrijving">
            <a:extLst>
              <a:ext uri="{FF2B5EF4-FFF2-40B4-BE49-F238E27FC236}">
                <a16:creationId xmlns:a16="http://schemas.microsoft.com/office/drawing/2014/main" id="{4740EF9C-288E-F2BF-6E2A-DAA22367E74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3" r="6963"/>
          <a:stretch>
            <a:fillRect/>
          </a:stretch>
        </p:blipFill>
        <p:spPr>
          <a:xfrm>
            <a:off x="1379851" y="432815"/>
            <a:ext cx="2555875" cy="1979613"/>
          </a:xfrm>
        </p:spPr>
      </p:pic>
      <p:pic>
        <p:nvPicPr>
          <p:cNvPr id="12" name="Tijdelijke aanduiding voor afbeelding 10">
            <a:extLst>
              <a:ext uri="{FF2B5EF4-FFF2-40B4-BE49-F238E27FC236}">
                <a16:creationId xmlns:a16="http://schemas.microsoft.com/office/drawing/2014/main" id="{BEA09B4E-9D9B-C615-6A8D-19F85B7976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2" r="6942"/>
          <a:stretch/>
        </p:blipFill>
        <p:spPr bwMode="auto">
          <a:xfrm>
            <a:off x="1379851" y="2666996"/>
            <a:ext cx="2555875" cy="1979613"/>
          </a:xfrm>
          <a:prstGeom prst="rect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Tijdelijke aanduiding voor afbeelding 10">
            <a:extLst>
              <a:ext uri="{FF2B5EF4-FFF2-40B4-BE49-F238E27FC236}">
                <a16:creationId xmlns:a16="http://schemas.microsoft.com/office/drawing/2014/main" id="{10C60B45-7CC6-1EDE-17FA-2117A6606F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9" r="7039"/>
          <a:stretch/>
        </p:blipFill>
        <p:spPr bwMode="auto">
          <a:xfrm>
            <a:off x="5259074" y="2666995"/>
            <a:ext cx="2555875" cy="1979613"/>
          </a:xfrm>
          <a:prstGeom prst="rect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Tijdelijke aanduiding voor afbeelding 10">
            <a:extLst>
              <a:ext uri="{FF2B5EF4-FFF2-40B4-BE49-F238E27FC236}">
                <a16:creationId xmlns:a16="http://schemas.microsoft.com/office/drawing/2014/main" id="{0D9AE193-9BFA-1603-758B-76C9D4C12E5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2" r="6942"/>
          <a:stretch/>
        </p:blipFill>
        <p:spPr bwMode="auto">
          <a:xfrm>
            <a:off x="5259074" y="432814"/>
            <a:ext cx="2555875" cy="1979613"/>
          </a:xfrm>
          <a:prstGeom prst="rect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kstvak 20">
            <a:extLst>
              <a:ext uri="{FF2B5EF4-FFF2-40B4-BE49-F238E27FC236}">
                <a16:creationId xmlns:a16="http://schemas.microsoft.com/office/drawing/2014/main" id="{20AAED45-01DB-F08E-78BF-C7E93D98C38C}"/>
              </a:ext>
            </a:extLst>
          </p:cNvPr>
          <p:cNvSpPr txBox="1"/>
          <p:nvPr/>
        </p:nvSpPr>
        <p:spPr>
          <a:xfrm>
            <a:off x="286375" y="433009"/>
            <a:ext cx="1093476" cy="989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800"/>
              </a:lnSpc>
            </a:pPr>
            <a:r>
              <a:rPr lang="nl-NL" sz="1200" dirty="0" err="1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You</a:t>
            </a:r>
            <a:r>
              <a:rPr lang="nl-NL" sz="1200" dirty="0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 turn on </a:t>
            </a:r>
            <a:r>
              <a:rPr lang="nl-NL" sz="1200" dirty="0" err="1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the</a:t>
            </a:r>
            <a:r>
              <a:rPr lang="nl-NL" sz="1200" dirty="0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 </a:t>
            </a:r>
            <a:r>
              <a:rPr lang="nl-NL" sz="1200" dirty="0" err="1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heating</a:t>
            </a:r>
            <a:r>
              <a:rPr lang="nl-NL" sz="1200" dirty="0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when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you</a:t>
            </a:r>
            <a:r>
              <a:rPr lang="nl-NL" sz="1200" dirty="0">
                <a:latin typeface="Verdana" pitchFamily="34" charset="0"/>
              </a:rPr>
              <a:t> are </a:t>
            </a:r>
            <a:r>
              <a:rPr lang="nl-NL" sz="1200" dirty="0" err="1">
                <a:latin typeface="Verdana" pitchFamily="34" charset="0"/>
              </a:rPr>
              <a:t>cold</a:t>
            </a:r>
            <a:endParaRPr lang="en-GB" sz="1200" dirty="0" err="1">
              <a:latin typeface="Verdana" pitchFamily="34" charset="0"/>
            </a:endParaRP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6A15567F-3EF4-2F6B-EE91-3EB85E97D016}"/>
              </a:ext>
            </a:extLst>
          </p:cNvPr>
          <p:cNvSpPr txBox="1"/>
          <p:nvPr/>
        </p:nvSpPr>
        <p:spPr>
          <a:xfrm>
            <a:off x="4165598" y="432814"/>
            <a:ext cx="1093476" cy="1913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800"/>
              </a:lnSpc>
            </a:pPr>
            <a:r>
              <a:rPr lang="nl-NL" sz="1200" dirty="0" err="1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You</a:t>
            </a:r>
            <a:r>
              <a:rPr lang="nl-NL" sz="1200" dirty="0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 </a:t>
            </a:r>
            <a:r>
              <a:rPr lang="nl-NL" sz="1200" dirty="0" err="1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discard</a:t>
            </a:r>
            <a:r>
              <a:rPr lang="nl-NL" sz="1200" dirty="0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 </a:t>
            </a:r>
            <a:r>
              <a:rPr lang="nl-NL" sz="1200" dirty="0" err="1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the</a:t>
            </a:r>
            <a:r>
              <a:rPr lang="nl-NL" sz="1200" dirty="0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 </a:t>
            </a:r>
            <a:r>
              <a:rPr lang="nl-NL" sz="1200" dirty="0" err="1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leftovers</a:t>
            </a:r>
            <a:r>
              <a:rPr lang="nl-NL" sz="1200" dirty="0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 </a:t>
            </a:r>
            <a:r>
              <a:rPr lang="nl-NL" sz="1200" dirty="0" err="1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into</a:t>
            </a:r>
            <a:r>
              <a:rPr lang="nl-NL" sz="1200" dirty="0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 </a:t>
            </a:r>
            <a:r>
              <a:rPr lang="nl-NL" sz="1200" dirty="0" err="1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the</a:t>
            </a:r>
            <a:r>
              <a:rPr lang="nl-NL" sz="1200" dirty="0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 bin </a:t>
            </a:r>
            <a:r>
              <a:rPr lang="nl-NL" sz="1200" dirty="0" err="1">
                <a:latin typeface="Verdana" pitchFamily="34" charset="0"/>
              </a:rPr>
              <a:t>before</a:t>
            </a:r>
            <a:r>
              <a:rPr lang="nl-NL" sz="1200" dirty="0">
                <a:latin typeface="Verdana" pitchFamily="34" charset="0"/>
              </a:rPr>
              <a:t> putting </a:t>
            </a:r>
            <a:r>
              <a:rPr lang="nl-NL" sz="1200" dirty="0" err="1">
                <a:latin typeface="Verdana" pitchFamily="34" charset="0"/>
              </a:rPr>
              <a:t>them</a:t>
            </a:r>
            <a:r>
              <a:rPr lang="nl-NL" sz="1200" dirty="0">
                <a:latin typeface="Verdana" pitchFamily="34" charset="0"/>
              </a:rPr>
              <a:t> in </a:t>
            </a:r>
            <a:r>
              <a:rPr lang="nl-NL" sz="1200" dirty="0" err="1">
                <a:latin typeface="Verdana" pitchFamily="34" charset="0"/>
              </a:rPr>
              <a:t>the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dishwasher</a:t>
            </a:r>
            <a:endParaRPr lang="en-GB" sz="1200" dirty="0" err="1">
              <a:latin typeface="Verdana" pitchFamily="34" charset="0"/>
            </a:endParaRP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5AA18147-9644-5F41-7B01-B7A0469D4D53}"/>
              </a:ext>
            </a:extLst>
          </p:cNvPr>
          <p:cNvSpPr txBox="1"/>
          <p:nvPr/>
        </p:nvSpPr>
        <p:spPr>
          <a:xfrm>
            <a:off x="286375" y="2666995"/>
            <a:ext cx="1093476" cy="1682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800"/>
              </a:lnSpc>
            </a:pPr>
            <a:r>
              <a:rPr lang="nl-NL" sz="1200" dirty="0" err="1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You</a:t>
            </a:r>
            <a:r>
              <a:rPr lang="nl-NL" sz="1200" dirty="0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 </a:t>
            </a:r>
            <a:r>
              <a:rPr lang="nl-NL" sz="1200" dirty="0" err="1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throw</a:t>
            </a:r>
            <a:r>
              <a:rPr lang="nl-NL" sz="1200" dirty="0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 </a:t>
            </a:r>
            <a:r>
              <a:rPr lang="nl-NL" sz="1200" dirty="0" err="1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the</a:t>
            </a:r>
            <a:r>
              <a:rPr lang="nl-NL" sz="1200" dirty="0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 drink </a:t>
            </a:r>
            <a:r>
              <a:rPr lang="nl-NL" sz="1200" dirty="0" err="1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can</a:t>
            </a:r>
            <a:r>
              <a:rPr lang="nl-NL" sz="1200" dirty="0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 </a:t>
            </a:r>
            <a:r>
              <a:rPr lang="nl-NL" sz="1200" dirty="0" err="1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into</a:t>
            </a:r>
            <a:r>
              <a:rPr lang="nl-NL" sz="1200" dirty="0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 </a:t>
            </a:r>
            <a:r>
              <a:rPr lang="nl-NL" sz="1200" dirty="0" err="1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the</a:t>
            </a:r>
            <a:r>
              <a:rPr lang="nl-NL" sz="1200" dirty="0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 </a:t>
            </a:r>
            <a:r>
              <a:rPr lang="nl-NL" sz="1200" dirty="0" err="1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general</a:t>
            </a:r>
            <a:r>
              <a:rPr lang="nl-NL" sz="1200" dirty="0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 waste or PMD </a:t>
            </a:r>
            <a:r>
              <a:rPr lang="nl-NL" sz="1200" dirty="0" err="1">
                <a:latin typeface="Verdana" pitchFamily="34" charset="0"/>
              </a:rPr>
              <a:t>when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you</a:t>
            </a:r>
            <a:r>
              <a:rPr lang="nl-NL" sz="1200" dirty="0">
                <a:latin typeface="Verdana" pitchFamily="34" charset="0"/>
              </a:rPr>
              <a:t> finish </a:t>
            </a:r>
            <a:r>
              <a:rPr lang="nl-NL" sz="1200" dirty="0" err="1">
                <a:latin typeface="Verdana" pitchFamily="34" charset="0"/>
              </a:rPr>
              <a:t>it</a:t>
            </a:r>
            <a:endParaRPr lang="en-GB" sz="1200" dirty="0" err="1">
              <a:latin typeface="Verdana" pitchFamily="34" charset="0"/>
            </a:endParaRP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2FE4546D-96AA-BE75-A208-5DCD3EF88F15}"/>
              </a:ext>
            </a:extLst>
          </p:cNvPr>
          <p:cNvSpPr txBox="1"/>
          <p:nvPr/>
        </p:nvSpPr>
        <p:spPr>
          <a:xfrm>
            <a:off x="4165598" y="2666995"/>
            <a:ext cx="1093476" cy="1682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800"/>
              </a:lnSpc>
            </a:pPr>
            <a:r>
              <a:rPr lang="nl-NL" sz="1200" dirty="0" err="1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You</a:t>
            </a:r>
            <a:r>
              <a:rPr lang="nl-NL" sz="1200" dirty="0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 </a:t>
            </a:r>
            <a:r>
              <a:rPr lang="nl-NL" sz="1200" dirty="0" err="1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pick</a:t>
            </a:r>
            <a:r>
              <a:rPr lang="nl-NL" sz="1200" dirty="0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 up </a:t>
            </a:r>
            <a:r>
              <a:rPr lang="nl-NL" sz="1200" dirty="0" err="1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your</a:t>
            </a:r>
            <a:r>
              <a:rPr lang="nl-NL" sz="1200" dirty="0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 </a:t>
            </a:r>
            <a:r>
              <a:rPr lang="nl-NL" sz="1200" dirty="0" err="1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car</a:t>
            </a:r>
            <a:r>
              <a:rPr lang="nl-NL" sz="1200" dirty="0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 </a:t>
            </a:r>
            <a:r>
              <a:rPr lang="nl-NL" sz="1200" dirty="0" err="1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keys</a:t>
            </a:r>
            <a:r>
              <a:rPr lang="nl-NL" sz="1200" dirty="0">
                <a:solidFill>
                  <a:schemeClr val="tx1">
                    <a:alpha val="40000"/>
                  </a:schemeClr>
                </a:solidFill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when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going</a:t>
            </a:r>
            <a:r>
              <a:rPr lang="nl-NL" sz="1200" dirty="0">
                <a:latin typeface="Verdana" pitchFamily="34" charset="0"/>
              </a:rPr>
              <a:t> out </a:t>
            </a:r>
            <a:r>
              <a:rPr lang="nl-NL" sz="1200" dirty="0" err="1">
                <a:latin typeface="Verdana" pitchFamily="34" charset="0"/>
              </a:rPr>
              <a:t>the</a:t>
            </a:r>
            <a:r>
              <a:rPr lang="nl-NL" sz="1200" dirty="0">
                <a:latin typeface="Verdana" pitchFamily="34" charset="0"/>
              </a:rPr>
              <a:t> door </a:t>
            </a:r>
            <a:r>
              <a:rPr lang="nl-NL" sz="1200" dirty="0" err="1">
                <a:latin typeface="Verdana" pitchFamily="34" charset="0"/>
              </a:rPr>
              <a:t>to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work</a:t>
            </a:r>
            <a:r>
              <a:rPr lang="nl-NL" sz="1200" dirty="0">
                <a:latin typeface="Verdana" pitchFamily="34" charset="0"/>
              </a:rPr>
              <a:t> in </a:t>
            </a:r>
            <a:r>
              <a:rPr lang="nl-NL" sz="1200" dirty="0" err="1">
                <a:latin typeface="Verdana" pitchFamily="34" charset="0"/>
              </a:rPr>
              <a:t>the</a:t>
            </a:r>
            <a:r>
              <a:rPr lang="nl-NL" sz="1200" dirty="0">
                <a:latin typeface="Verdana" pitchFamily="34" charset="0"/>
              </a:rPr>
              <a:t> </a:t>
            </a:r>
            <a:r>
              <a:rPr lang="nl-NL" sz="1200" dirty="0" err="1">
                <a:latin typeface="Verdana" pitchFamily="34" charset="0"/>
              </a:rPr>
              <a:t>morning</a:t>
            </a:r>
            <a:endParaRPr lang="en-GB" sz="1200" dirty="0" err="1">
              <a:latin typeface="Verdana" pitchFamily="34" charset="0"/>
            </a:endParaRP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1D3CF485-3A4C-442C-A6F5-22C8FA0748CE}"/>
              </a:ext>
            </a:extLst>
          </p:cNvPr>
          <p:cNvGrpSpPr>
            <a:grpSpLocks noChangeAspect="1"/>
          </p:cNvGrpSpPr>
          <p:nvPr/>
        </p:nvGrpSpPr>
        <p:grpSpPr>
          <a:xfrm>
            <a:off x="6073733" y="4777934"/>
            <a:ext cx="2389867" cy="123188"/>
            <a:chOff x="615950" y="1065213"/>
            <a:chExt cx="8276050" cy="426597"/>
          </a:xfrm>
        </p:grpSpPr>
        <p:sp>
          <p:nvSpPr>
            <p:cNvPr id="9" name="Pijl: vijfhoek 8">
              <a:extLst>
                <a:ext uri="{FF2B5EF4-FFF2-40B4-BE49-F238E27FC236}">
                  <a16:creationId xmlns:a16="http://schemas.microsoft.com/office/drawing/2014/main" id="{A9A0A980-74ED-67C1-AF44-A7290B11D7F0}"/>
                </a:ext>
              </a:extLst>
            </p:cNvPr>
            <p:cNvSpPr/>
            <p:nvPr/>
          </p:nvSpPr>
          <p:spPr>
            <a:xfrm>
              <a:off x="615950" y="1066360"/>
              <a:ext cx="2101356" cy="425450"/>
            </a:xfrm>
            <a:prstGeom prst="homePlate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bg1"/>
                </a:solidFill>
              </a:endParaRPr>
            </a:p>
          </p:txBody>
        </p:sp>
        <p:sp>
          <p:nvSpPr>
            <p:cNvPr id="10" name="Pijl: punthaak 9">
              <a:extLst>
                <a:ext uri="{FF2B5EF4-FFF2-40B4-BE49-F238E27FC236}">
                  <a16:creationId xmlns:a16="http://schemas.microsoft.com/office/drawing/2014/main" id="{8D56E06A-9754-1A89-E853-6E8B846CD4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90644" y="1066360"/>
              <a:ext cx="2101356" cy="425450"/>
            </a:xfrm>
            <a:prstGeom prst="chevron">
              <a:avLst/>
            </a:prstGeom>
            <a:noFill/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13" name="Pijl: punthaak 12">
              <a:extLst>
                <a:ext uri="{FF2B5EF4-FFF2-40B4-BE49-F238E27FC236}">
                  <a16:creationId xmlns:a16="http://schemas.microsoft.com/office/drawing/2014/main" id="{75369F86-4C18-388E-5CBC-F3DBB0FE80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79794" y="1065213"/>
              <a:ext cx="2101356" cy="425450"/>
            </a:xfrm>
            <a:prstGeom prst="chevron">
              <a:avLst/>
            </a:prstGeom>
            <a:noFill/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25" name="Pijl: punthaak 24">
              <a:extLst>
                <a:ext uri="{FF2B5EF4-FFF2-40B4-BE49-F238E27FC236}">
                  <a16:creationId xmlns:a16="http://schemas.microsoft.com/office/drawing/2014/main" id="{398BA6AA-298F-5CE6-C76B-08C6080AE4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26800" y="1065213"/>
              <a:ext cx="2101356" cy="425450"/>
            </a:xfrm>
            <a:prstGeom prst="chevron">
              <a:avLst/>
            </a:prstGeom>
            <a:noFill/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326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83F0731-B56F-76DE-2927-87C8E2A32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0" y="168288"/>
            <a:ext cx="8330400" cy="576832"/>
          </a:xfrm>
        </p:spPr>
        <p:txBody>
          <a:bodyPr anchor="ctr"/>
          <a:lstStyle/>
          <a:p>
            <a:r>
              <a:rPr lang="nl-NL" dirty="0" err="1"/>
              <a:t>Defining</a:t>
            </a:r>
            <a:r>
              <a:rPr lang="nl-NL" dirty="0"/>
              <a:t> </a:t>
            </a:r>
            <a:r>
              <a:rPr lang="nl-NL" dirty="0" err="1"/>
              <a:t>habit</a:t>
            </a: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6DA11B4-CE20-D4A0-AD25-7A11FB8AAE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5</a:t>
            </a:fld>
            <a:endParaRPr lang="nl-NL" dirty="0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2181A32F-79DE-8E17-DAF1-98DD2D336CD1}"/>
              </a:ext>
            </a:extLst>
          </p:cNvPr>
          <p:cNvGrpSpPr/>
          <p:nvPr/>
        </p:nvGrpSpPr>
        <p:grpSpPr>
          <a:xfrm>
            <a:off x="710410" y="1369086"/>
            <a:ext cx="7723181" cy="1165600"/>
            <a:chOff x="561600" y="1369086"/>
            <a:chExt cx="7723181" cy="1165600"/>
          </a:xfrm>
        </p:grpSpPr>
        <p:sp>
          <p:nvSpPr>
            <p:cNvPr id="15" name="Pijl: vijfhoek 14">
              <a:extLst>
                <a:ext uri="{FF2B5EF4-FFF2-40B4-BE49-F238E27FC236}">
                  <a16:creationId xmlns:a16="http://schemas.microsoft.com/office/drawing/2014/main" id="{089E5565-3F3A-A54E-F247-F76FFB122DF3}"/>
                </a:ext>
              </a:extLst>
            </p:cNvPr>
            <p:cNvSpPr/>
            <p:nvPr/>
          </p:nvSpPr>
          <p:spPr>
            <a:xfrm>
              <a:off x="1129924" y="1385336"/>
              <a:ext cx="7154857" cy="1136650"/>
            </a:xfrm>
            <a:prstGeom prst="homePlat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10" name="Ovaal 9">
              <a:extLst>
                <a:ext uri="{FF2B5EF4-FFF2-40B4-BE49-F238E27FC236}">
                  <a16:creationId xmlns:a16="http://schemas.microsoft.com/office/drawing/2014/main" id="{2547F995-CDCE-89BE-2378-A4AE2A6E72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1600" y="1369086"/>
              <a:ext cx="1165600" cy="1165600"/>
            </a:xfrm>
            <a:prstGeom prst="ellipse">
              <a:avLst/>
            </a:prstGeom>
            <a:solidFill>
              <a:srgbClr val="6AAD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2AF7FF6F-7950-3292-40D0-8AD618241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69868" y="1690653"/>
              <a:ext cx="693661" cy="576752"/>
            </a:xfrm>
            <a:prstGeom prst="rect">
              <a:avLst/>
            </a:prstGeom>
          </p:spPr>
        </p:pic>
      </p:grp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CE74898E-7EE0-B65D-3F74-C4E1C595DB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84278" y="1383561"/>
            <a:ext cx="5638800" cy="1136650"/>
          </a:xfrm>
        </p:spPr>
        <p:txBody>
          <a:bodyPr anchor="ctr"/>
          <a:lstStyle/>
          <a:p>
            <a:pPr marL="0" indent="0">
              <a:buNone/>
            </a:pPr>
            <a:r>
              <a:rPr lang="nl-NL" sz="1300" b="1" dirty="0" err="1"/>
              <a:t>Habit</a:t>
            </a:r>
            <a:r>
              <a:rPr lang="nl-NL" sz="1300" b="1" dirty="0"/>
              <a:t> </a:t>
            </a:r>
            <a:r>
              <a:rPr lang="nl-NL" sz="1300" dirty="0"/>
              <a:t>is t</a:t>
            </a:r>
            <a:r>
              <a:rPr lang="en-GB" sz="1300" dirty="0"/>
              <a:t>he process by which a context-response association, learned through repeated behavioural performance in a specific context, triggers an impulse to enact the associated response upon exposure to context cues.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DA12D4DB-A8BC-4988-0C7F-5BBA59192E1F}"/>
              </a:ext>
            </a:extLst>
          </p:cNvPr>
          <p:cNvSpPr txBox="1"/>
          <p:nvPr/>
        </p:nvSpPr>
        <p:spPr>
          <a:xfrm>
            <a:off x="6573099" y="2245311"/>
            <a:ext cx="1477166" cy="289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nl-NL" sz="900" dirty="0">
                <a:solidFill>
                  <a:schemeClr val="tx1">
                    <a:alpha val="70000"/>
                  </a:schemeClr>
                </a:solidFill>
                <a:latin typeface="Verdana" pitchFamily="34" charset="0"/>
              </a:rPr>
              <a:t>Gardner et al., 2005</a:t>
            </a:r>
            <a:endParaRPr lang="en-GB" sz="900" dirty="0" err="1">
              <a:solidFill>
                <a:schemeClr val="tx1">
                  <a:alpha val="70000"/>
                </a:schemeClr>
              </a:solidFill>
              <a:latin typeface="Verdana" pitchFamily="34" charset="0"/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8347C2E5-45A5-3A67-91BE-0A51C0386B2F}"/>
              </a:ext>
            </a:extLst>
          </p:cNvPr>
          <p:cNvSpPr txBox="1"/>
          <p:nvPr/>
        </p:nvSpPr>
        <p:spPr>
          <a:xfrm>
            <a:off x="615950" y="2825528"/>
            <a:ext cx="8275638" cy="1664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1400" b="1" dirty="0" err="1">
                <a:latin typeface="Verdana" pitchFamily="34" charset="0"/>
              </a:rPr>
              <a:t>Not</a:t>
            </a:r>
            <a:r>
              <a:rPr lang="nl-NL" sz="1400" dirty="0">
                <a:latin typeface="Verdana" pitchFamily="34" charset="0"/>
              </a:rPr>
              <a:t> a </a:t>
            </a:r>
            <a:r>
              <a:rPr lang="nl-NL" sz="1400" dirty="0" err="1">
                <a:latin typeface="Verdana" pitchFamily="34" charset="0"/>
              </a:rPr>
              <a:t>behaviour</a:t>
            </a:r>
            <a:endParaRPr lang="nl-NL" sz="1400" dirty="0">
              <a:latin typeface="Verdana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1400" dirty="0">
                <a:latin typeface="Verdana" pitchFamily="34" charset="0"/>
              </a:rPr>
              <a:t>Automatic response </a:t>
            </a:r>
            <a:r>
              <a:rPr lang="nl-NL" sz="1400" dirty="0" err="1">
                <a:latin typeface="Verdana" pitchFamily="34" charset="0"/>
              </a:rPr>
              <a:t>to</a:t>
            </a:r>
            <a:r>
              <a:rPr lang="nl-NL" sz="1400" dirty="0">
                <a:latin typeface="Verdana" pitchFamily="34" charset="0"/>
              </a:rPr>
              <a:t> a cue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latin typeface="Verdana" pitchFamily="34" charset="0"/>
              </a:rPr>
              <a:t>Stimulus </a:t>
            </a:r>
            <a:r>
              <a:rPr lang="nl-NL" sz="1400" dirty="0" err="1">
                <a:latin typeface="Verdana" pitchFamily="34" charset="0"/>
              </a:rPr>
              <a:t>driven</a:t>
            </a:r>
            <a:endParaRPr lang="nl-NL" sz="1400" dirty="0">
              <a:latin typeface="Verdana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latin typeface="Verdana" pitchFamily="34" charset="0"/>
              </a:rPr>
              <a:t>Goal independent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1400" dirty="0">
                <a:latin typeface="Verdana" pitchFamily="34" charset="0"/>
              </a:rPr>
              <a:t>Route to behaviour maintenance</a:t>
            </a:r>
            <a:endParaRPr lang="nl-NL" sz="1400" dirty="0">
              <a:latin typeface="Verdana" pitchFamily="34" charset="0"/>
            </a:endParaRPr>
          </a:p>
        </p:txBody>
      </p:sp>
      <p:grpSp>
        <p:nvGrpSpPr>
          <p:cNvPr id="23" name="Groep 22">
            <a:extLst>
              <a:ext uri="{FF2B5EF4-FFF2-40B4-BE49-F238E27FC236}">
                <a16:creationId xmlns:a16="http://schemas.microsoft.com/office/drawing/2014/main" id="{80C31F9B-81C7-EF05-53A2-6701D5AA449A}"/>
              </a:ext>
            </a:extLst>
          </p:cNvPr>
          <p:cNvGrpSpPr>
            <a:grpSpLocks noChangeAspect="1"/>
          </p:cNvGrpSpPr>
          <p:nvPr/>
        </p:nvGrpSpPr>
        <p:grpSpPr>
          <a:xfrm>
            <a:off x="6073733" y="4777934"/>
            <a:ext cx="2389867" cy="123188"/>
            <a:chOff x="615950" y="1065213"/>
            <a:chExt cx="8276050" cy="426597"/>
          </a:xfrm>
        </p:grpSpPr>
        <p:sp>
          <p:nvSpPr>
            <p:cNvPr id="24" name="Pijl: vijfhoek 23">
              <a:extLst>
                <a:ext uri="{FF2B5EF4-FFF2-40B4-BE49-F238E27FC236}">
                  <a16:creationId xmlns:a16="http://schemas.microsoft.com/office/drawing/2014/main" id="{4BDC1CDB-BEA7-4123-6396-33B928379A2D}"/>
                </a:ext>
              </a:extLst>
            </p:cNvPr>
            <p:cNvSpPr/>
            <p:nvPr/>
          </p:nvSpPr>
          <p:spPr>
            <a:xfrm>
              <a:off x="615950" y="1066360"/>
              <a:ext cx="2101356" cy="425450"/>
            </a:xfrm>
            <a:prstGeom prst="homePlate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bg1"/>
                </a:solidFill>
              </a:endParaRPr>
            </a:p>
          </p:txBody>
        </p:sp>
        <p:sp>
          <p:nvSpPr>
            <p:cNvPr id="25" name="Pijl: punthaak 24">
              <a:extLst>
                <a:ext uri="{FF2B5EF4-FFF2-40B4-BE49-F238E27FC236}">
                  <a16:creationId xmlns:a16="http://schemas.microsoft.com/office/drawing/2014/main" id="{E859E2BC-BE7B-2426-7CC0-50E26A8F37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90644" y="1066360"/>
              <a:ext cx="2101356" cy="425450"/>
            </a:xfrm>
            <a:prstGeom prst="chevron">
              <a:avLst/>
            </a:prstGeom>
            <a:noFill/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26" name="Pijl: punthaak 25">
              <a:extLst>
                <a:ext uri="{FF2B5EF4-FFF2-40B4-BE49-F238E27FC236}">
                  <a16:creationId xmlns:a16="http://schemas.microsoft.com/office/drawing/2014/main" id="{CD808C66-9A24-5D14-3C0E-BE64104DE2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79794" y="1065213"/>
              <a:ext cx="2101356" cy="425450"/>
            </a:xfrm>
            <a:prstGeom prst="chevron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27" name="Pijl: punthaak 26">
              <a:extLst>
                <a:ext uri="{FF2B5EF4-FFF2-40B4-BE49-F238E27FC236}">
                  <a16:creationId xmlns:a16="http://schemas.microsoft.com/office/drawing/2014/main" id="{36D6B59B-4580-710C-0482-8B9C1340AD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26800" y="1065213"/>
              <a:ext cx="2101356" cy="425450"/>
            </a:xfrm>
            <a:prstGeom prst="chevron">
              <a:avLst/>
            </a:prstGeom>
            <a:noFill/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0218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7" grpId="0"/>
      <p:bldP spid="1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34CCA14-4F79-D1F9-2C95-177061CFC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0" y="168288"/>
            <a:ext cx="8330400" cy="576832"/>
          </a:xfrm>
        </p:spPr>
        <p:txBody>
          <a:bodyPr/>
          <a:lstStyle/>
          <a:p>
            <a:r>
              <a:rPr lang="nl-NL" dirty="0" err="1"/>
              <a:t>Behaviour</a:t>
            </a:r>
            <a:r>
              <a:rPr lang="nl-NL" dirty="0"/>
              <a:t> maintenance</a:t>
            </a: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1ECFA6F-F6E9-71C3-671E-1BAB8D9DE5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6</a:t>
            </a:fld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200C96A-99B0-4781-BD8C-84D3DF747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027" y="1033980"/>
            <a:ext cx="7279946" cy="3075539"/>
          </a:xfrm>
          <a:prstGeom prst="rect">
            <a:avLst/>
          </a:prstGeom>
        </p:spPr>
      </p:pic>
      <p:grpSp>
        <p:nvGrpSpPr>
          <p:cNvPr id="12" name="Groep 11">
            <a:extLst>
              <a:ext uri="{FF2B5EF4-FFF2-40B4-BE49-F238E27FC236}">
                <a16:creationId xmlns:a16="http://schemas.microsoft.com/office/drawing/2014/main" id="{13ED4FE8-E7BE-E726-C218-5D0F87D0E9C6}"/>
              </a:ext>
            </a:extLst>
          </p:cNvPr>
          <p:cNvGrpSpPr>
            <a:grpSpLocks noChangeAspect="1"/>
          </p:cNvGrpSpPr>
          <p:nvPr/>
        </p:nvGrpSpPr>
        <p:grpSpPr>
          <a:xfrm>
            <a:off x="6073733" y="4777934"/>
            <a:ext cx="2389867" cy="123188"/>
            <a:chOff x="615950" y="1065213"/>
            <a:chExt cx="8276050" cy="426597"/>
          </a:xfrm>
        </p:grpSpPr>
        <p:sp>
          <p:nvSpPr>
            <p:cNvPr id="13" name="Pijl: vijfhoek 12">
              <a:extLst>
                <a:ext uri="{FF2B5EF4-FFF2-40B4-BE49-F238E27FC236}">
                  <a16:creationId xmlns:a16="http://schemas.microsoft.com/office/drawing/2014/main" id="{E6D257A7-A662-500F-97FC-D964096C0F15}"/>
                </a:ext>
              </a:extLst>
            </p:cNvPr>
            <p:cNvSpPr/>
            <p:nvPr/>
          </p:nvSpPr>
          <p:spPr>
            <a:xfrm>
              <a:off x="615950" y="1066360"/>
              <a:ext cx="2101356" cy="425450"/>
            </a:xfrm>
            <a:prstGeom prst="homePlate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bg1"/>
                </a:solidFill>
              </a:endParaRPr>
            </a:p>
          </p:txBody>
        </p:sp>
        <p:sp>
          <p:nvSpPr>
            <p:cNvPr id="14" name="Pijl: punthaak 13">
              <a:extLst>
                <a:ext uri="{FF2B5EF4-FFF2-40B4-BE49-F238E27FC236}">
                  <a16:creationId xmlns:a16="http://schemas.microsoft.com/office/drawing/2014/main" id="{84829157-A908-CE56-6595-528BC1E228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90644" y="1066360"/>
              <a:ext cx="2101356" cy="425450"/>
            </a:xfrm>
            <a:prstGeom prst="chevron">
              <a:avLst/>
            </a:prstGeom>
            <a:noFill/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15" name="Pijl: punthaak 14">
              <a:extLst>
                <a:ext uri="{FF2B5EF4-FFF2-40B4-BE49-F238E27FC236}">
                  <a16:creationId xmlns:a16="http://schemas.microsoft.com/office/drawing/2014/main" id="{41077A15-39AA-CEE5-350D-65766FA423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79794" y="1065213"/>
              <a:ext cx="2101356" cy="425450"/>
            </a:xfrm>
            <a:prstGeom prst="chevron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16" name="Pijl: punthaak 15">
              <a:extLst>
                <a:ext uri="{FF2B5EF4-FFF2-40B4-BE49-F238E27FC236}">
                  <a16:creationId xmlns:a16="http://schemas.microsoft.com/office/drawing/2014/main" id="{C7EDD1AB-4A1E-A0F8-0EFF-A20D3F7422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26800" y="1065213"/>
              <a:ext cx="2101356" cy="425450"/>
            </a:xfrm>
            <a:prstGeom prst="chevron">
              <a:avLst/>
            </a:prstGeom>
            <a:noFill/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17" name="Tekstvak 16">
            <a:extLst>
              <a:ext uri="{FF2B5EF4-FFF2-40B4-BE49-F238E27FC236}">
                <a16:creationId xmlns:a16="http://schemas.microsoft.com/office/drawing/2014/main" id="{614E7BC3-7697-F9EB-4BE5-DBB5D72964D8}"/>
              </a:ext>
            </a:extLst>
          </p:cNvPr>
          <p:cNvSpPr txBox="1"/>
          <p:nvPr/>
        </p:nvSpPr>
        <p:spPr>
          <a:xfrm>
            <a:off x="6973110" y="4190550"/>
            <a:ext cx="1827885" cy="289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800"/>
              </a:lnSpc>
            </a:pPr>
            <a:r>
              <a:rPr lang="nl-NL" sz="900" dirty="0" err="1">
                <a:solidFill>
                  <a:schemeClr val="tx1">
                    <a:alpha val="70000"/>
                  </a:schemeClr>
                </a:solidFill>
                <a:latin typeface="Verdana" pitchFamily="34" charset="0"/>
              </a:rPr>
              <a:t>Kwasnicka</a:t>
            </a:r>
            <a:r>
              <a:rPr lang="nl-NL" sz="900" dirty="0">
                <a:solidFill>
                  <a:schemeClr val="tx1">
                    <a:alpha val="70000"/>
                  </a:schemeClr>
                </a:solidFill>
                <a:latin typeface="Verdana" pitchFamily="34" charset="0"/>
              </a:rPr>
              <a:t> et al., 2016</a:t>
            </a:r>
            <a:endParaRPr lang="en-GB" sz="900" dirty="0" err="1">
              <a:solidFill>
                <a:schemeClr val="tx1">
                  <a:alpha val="70000"/>
                </a:schemeClr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301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BA1A7D-C160-3336-7EAF-D81A549DF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0" y="168288"/>
            <a:ext cx="8330400" cy="576832"/>
          </a:xfrm>
        </p:spPr>
        <p:txBody>
          <a:bodyPr/>
          <a:lstStyle/>
          <a:p>
            <a:r>
              <a:rPr lang="nl-NL" dirty="0" err="1"/>
              <a:t>Habit</a:t>
            </a:r>
            <a:r>
              <a:rPr lang="nl-NL" dirty="0"/>
              <a:t> </a:t>
            </a:r>
            <a:r>
              <a:rPr lang="nl-NL" dirty="0" err="1"/>
              <a:t>formation</a:t>
            </a:r>
            <a:endParaRPr lang="en-GB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4E49C47-E394-37DE-C965-3545CEE7D7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7</a:t>
            </a:fld>
            <a:endParaRPr lang="nl-NL" dirty="0"/>
          </a:p>
        </p:txBody>
      </p:sp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4F3C8ECB-890C-A71C-5DB6-593048B69CE7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1842244" y="3354002"/>
            <a:ext cx="315546" cy="0"/>
          </a:xfrm>
          <a:prstGeom prst="straightConnector1">
            <a:avLst/>
          </a:prstGeom>
          <a:ln w="1587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hoek 11">
            <a:extLst>
              <a:ext uri="{FF2B5EF4-FFF2-40B4-BE49-F238E27FC236}">
                <a16:creationId xmlns:a16="http://schemas.microsoft.com/office/drawing/2014/main" id="{E0463B5C-9EAF-CBCB-1425-5E276B82256E}"/>
              </a:ext>
            </a:extLst>
          </p:cNvPr>
          <p:cNvSpPr/>
          <p:nvPr/>
        </p:nvSpPr>
        <p:spPr>
          <a:xfrm>
            <a:off x="3424083" y="2429275"/>
            <a:ext cx="3447840" cy="14397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2E4B63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200" dirty="0" err="1">
              <a:solidFill>
                <a:schemeClr val="tx1"/>
              </a:solidFill>
            </a:endParaRP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30582B80-8A75-7036-F8CD-6C8F4D38CC1F}"/>
              </a:ext>
            </a:extLst>
          </p:cNvPr>
          <p:cNvSpPr/>
          <p:nvPr/>
        </p:nvSpPr>
        <p:spPr>
          <a:xfrm>
            <a:off x="3364725" y="2497790"/>
            <a:ext cx="3447840" cy="14397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2E4B63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200" dirty="0" err="1">
              <a:solidFill>
                <a:schemeClr val="tx1"/>
              </a:solidFill>
            </a:endParaRPr>
          </a:p>
        </p:txBody>
      </p:sp>
      <p:sp>
        <p:nvSpPr>
          <p:cNvPr id="14" name="Rechthoek: afgeronde hoeken 13">
            <a:extLst>
              <a:ext uri="{FF2B5EF4-FFF2-40B4-BE49-F238E27FC236}">
                <a16:creationId xmlns:a16="http://schemas.microsoft.com/office/drawing/2014/main" id="{622B583D-DEAE-2320-94E6-6005026B0B13}"/>
              </a:ext>
            </a:extLst>
          </p:cNvPr>
          <p:cNvSpPr/>
          <p:nvPr/>
        </p:nvSpPr>
        <p:spPr>
          <a:xfrm>
            <a:off x="7451831" y="2944305"/>
            <a:ext cx="1439757" cy="409697"/>
          </a:xfrm>
          <a:prstGeom prst="roundRect">
            <a:avLst>
              <a:gd name="adj" fmla="val 24359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400" dirty="0" err="1">
                <a:solidFill>
                  <a:schemeClr val="bg1"/>
                </a:solidFill>
              </a:rPr>
              <a:t>Habit</a:t>
            </a:r>
            <a:endParaRPr lang="en-GB" sz="1400" dirty="0" err="1">
              <a:solidFill>
                <a:schemeClr val="bg1"/>
              </a:solidFill>
            </a:endParaRP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B3A3F5B0-A2CC-8615-E4C9-FEA736C33D62}"/>
              </a:ext>
            </a:extLst>
          </p:cNvPr>
          <p:cNvSpPr/>
          <p:nvPr/>
        </p:nvSpPr>
        <p:spPr>
          <a:xfrm>
            <a:off x="3305366" y="2579659"/>
            <a:ext cx="3447840" cy="1439757"/>
          </a:xfrm>
          <a:prstGeom prst="rect">
            <a:avLst/>
          </a:prstGeom>
          <a:solidFill>
            <a:srgbClr val="FFFFFF"/>
          </a:solidFill>
          <a:ln>
            <a:solidFill>
              <a:srgbClr val="2E4B63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1200" dirty="0">
                <a:solidFill>
                  <a:schemeClr val="tx1"/>
                </a:solidFill>
              </a:rPr>
              <a:t>Context-</a:t>
            </a:r>
            <a:r>
              <a:rPr lang="nl-NL" sz="1200" dirty="0" err="1">
                <a:solidFill>
                  <a:schemeClr val="tx1"/>
                </a:solidFill>
              </a:rPr>
              <a:t>dependent</a:t>
            </a:r>
            <a:r>
              <a:rPr lang="nl-NL" sz="1200" dirty="0">
                <a:solidFill>
                  <a:schemeClr val="tx1"/>
                </a:solidFill>
              </a:rPr>
              <a:t> </a:t>
            </a:r>
            <a:r>
              <a:rPr lang="nl-NL" sz="1200" dirty="0" err="1">
                <a:solidFill>
                  <a:schemeClr val="tx1"/>
                </a:solidFill>
              </a:rPr>
              <a:t>repetition</a:t>
            </a:r>
            <a:endParaRPr lang="en-GB" sz="1200" dirty="0" err="1">
              <a:solidFill>
                <a:schemeClr val="tx1"/>
              </a:solidFill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41FFCFC8-2D04-407F-DA51-288A0A145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8856" y="2041185"/>
            <a:ext cx="420859" cy="331693"/>
          </a:xfrm>
          <a:prstGeom prst="rect">
            <a:avLst/>
          </a:prstGeom>
        </p:spPr>
      </p:pic>
      <p:sp>
        <p:nvSpPr>
          <p:cNvPr id="18" name="Rechthoek: afgeronde hoeken 17">
            <a:extLst>
              <a:ext uri="{FF2B5EF4-FFF2-40B4-BE49-F238E27FC236}">
                <a16:creationId xmlns:a16="http://schemas.microsoft.com/office/drawing/2014/main" id="{4D55DFB1-F5CB-4202-6333-B9987529E1A1}"/>
              </a:ext>
            </a:extLst>
          </p:cNvPr>
          <p:cNvSpPr/>
          <p:nvPr/>
        </p:nvSpPr>
        <p:spPr>
          <a:xfrm>
            <a:off x="402487" y="1586879"/>
            <a:ext cx="1439757" cy="673720"/>
          </a:xfrm>
          <a:prstGeom prst="roundRect">
            <a:avLst>
              <a:gd name="adj" fmla="val 24359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400" dirty="0" err="1">
                <a:solidFill>
                  <a:schemeClr val="bg1"/>
                </a:solidFill>
              </a:rPr>
              <a:t>Initial</a:t>
            </a:r>
            <a:r>
              <a:rPr lang="nl-NL" sz="1400" dirty="0">
                <a:solidFill>
                  <a:schemeClr val="bg1"/>
                </a:solidFill>
              </a:rPr>
              <a:t> </a:t>
            </a:r>
            <a:r>
              <a:rPr lang="nl-NL" sz="1400" dirty="0" err="1">
                <a:solidFill>
                  <a:schemeClr val="bg1"/>
                </a:solidFill>
              </a:rPr>
              <a:t>Motivation</a:t>
            </a:r>
            <a:endParaRPr lang="en-GB" sz="1400" dirty="0" err="1">
              <a:solidFill>
                <a:schemeClr val="bg1"/>
              </a:solidFill>
            </a:endParaRPr>
          </a:p>
        </p:txBody>
      </p:sp>
      <p:sp>
        <p:nvSpPr>
          <p:cNvPr id="56" name="Rechthoek 55">
            <a:extLst>
              <a:ext uri="{FF2B5EF4-FFF2-40B4-BE49-F238E27FC236}">
                <a16:creationId xmlns:a16="http://schemas.microsoft.com/office/drawing/2014/main" id="{4622D61C-CD39-40B2-4296-BEA3B7E281BF}"/>
              </a:ext>
            </a:extLst>
          </p:cNvPr>
          <p:cNvSpPr/>
          <p:nvPr/>
        </p:nvSpPr>
        <p:spPr>
          <a:xfrm>
            <a:off x="3310473" y="2580426"/>
            <a:ext cx="3447840" cy="1439757"/>
          </a:xfrm>
          <a:prstGeom prst="rect">
            <a:avLst/>
          </a:prstGeom>
          <a:solidFill>
            <a:srgbClr val="FFFFFF"/>
          </a:solidFill>
          <a:ln>
            <a:solidFill>
              <a:srgbClr val="2E4B63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200" dirty="0" err="1">
              <a:solidFill>
                <a:schemeClr val="tx1"/>
              </a:solidFill>
            </a:endParaRPr>
          </a:p>
        </p:txBody>
      </p:sp>
      <p:sp>
        <p:nvSpPr>
          <p:cNvPr id="19" name="Rechthoek: afgeronde hoeken 18">
            <a:extLst>
              <a:ext uri="{FF2B5EF4-FFF2-40B4-BE49-F238E27FC236}">
                <a16:creationId xmlns:a16="http://schemas.microsoft.com/office/drawing/2014/main" id="{2ED57F75-EDDF-952A-E121-05C2F4C6CBE5}"/>
              </a:ext>
            </a:extLst>
          </p:cNvPr>
          <p:cNvSpPr/>
          <p:nvPr/>
        </p:nvSpPr>
        <p:spPr>
          <a:xfrm>
            <a:off x="402487" y="3149153"/>
            <a:ext cx="1439757" cy="409697"/>
          </a:xfrm>
          <a:prstGeom prst="roundRect">
            <a:avLst>
              <a:gd name="adj" fmla="val 24359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400" dirty="0" err="1">
                <a:solidFill>
                  <a:schemeClr val="bg1"/>
                </a:solidFill>
              </a:rPr>
              <a:t>Intention</a:t>
            </a:r>
            <a:endParaRPr lang="en-GB" sz="1400" dirty="0" err="1">
              <a:solidFill>
                <a:schemeClr val="bg1"/>
              </a:solidFill>
            </a:endParaRPr>
          </a:p>
        </p:txBody>
      </p:sp>
      <p:cxnSp>
        <p:nvCxnSpPr>
          <p:cNvPr id="20" name="Rechte verbindingslijn met pijl 19">
            <a:extLst>
              <a:ext uri="{FF2B5EF4-FFF2-40B4-BE49-F238E27FC236}">
                <a16:creationId xmlns:a16="http://schemas.microsoft.com/office/drawing/2014/main" id="{7BBB609D-D50B-6876-3757-6F8A692F4306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>
            <a:off x="1122366" y="2260599"/>
            <a:ext cx="0" cy="888554"/>
          </a:xfrm>
          <a:prstGeom prst="straightConnector1">
            <a:avLst/>
          </a:prstGeom>
          <a:ln w="1587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met pijl 22">
            <a:extLst>
              <a:ext uri="{FF2B5EF4-FFF2-40B4-BE49-F238E27FC236}">
                <a16:creationId xmlns:a16="http://schemas.microsoft.com/office/drawing/2014/main" id="{7B3207A0-B308-EE2B-7E36-BBACB7BAA4BC}"/>
              </a:ext>
            </a:extLst>
          </p:cNvPr>
          <p:cNvCxnSpPr>
            <a:cxnSpLocks/>
            <a:stCxn id="12" idx="3"/>
            <a:endCxn id="14" idx="1"/>
          </p:cNvCxnSpPr>
          <p:nvPr/>
        </p:nvCxnSpPr>
        <p:spPr>
          <a:xfrm>
            <a:off x="6871923" y="3149153"/>
            <a:ext cx="579908" cy="0"/>
          </a:xfrm>
          <a:prstGeom prst="straightConnector1">
            <a:avLst/>
          </a:prstGeom>
          <a:ln w="1587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hthoek: afgeronde hoeken 23">
            <a:extLst>
              <a:ext uri="{FF2B5EF4-FFF2-40B4-BE49-F238E27FC236}">
                <a16:creationId xmlns:a16="http://schemas.microsoft.com/office/drawing/2014/main" id="{D2104F1C-F3D7-A2CF-D856-888B6A207084}"/>
              </a:ext>
            </a:extLst>
          </p:cNvPr>
          <p:cNvSpPr/>
          <p:nvPr/>
        </p:nvSpPr>
        <p:spPr>
          <a:xfrm>
            <a:off x="4374317" y="1486252"/>
            <a:ext cx="1309938" cy="335521"/>
          </a:xfrm>
          <a:prstGeom prst="roundRect">
            <a:avLst>
              <a:gd name="adj" fmla="val 24359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100" dirty="0" err="1">
                <a:solidFill>
                  <a:schemeClr val="bg1"/>
                </a:solidFill>
              </a:rPr>
              <a:t>Self-regulation</a:t>
            </a:r>
            <a:endParaRPr lang="en-GB" sz="1400" dirty="0" err="1">
              <a:solidFill>
                <a:schemeClr val="bg1"/>
              </a:solidFill>
            </a:endParaRP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DC241A64-9296-D057-1504-61CB8E4B0B8F}"/>
              </a:ext>
            </a:extLst>
          </p:cNvPr>
          <p:cNvSpPr txBox="1"/>
          <p:nvPr/>
        </p:nvSpPr>
        <p:spPr>
          <a:xfrm>
            <a:off x="6957340" y="3959718"/>
            <a:ext cx="1827885" cy="520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800"/>
              </a:lnSpc>
            </a:pPr>
            <a:r>
              <a:rPr lang="nl-NL" sz="900" dirty="0">
                <a:solidFill>
                  <a:schemeClr val="tx1">
                    <a:alpha val="70000"/>
                  </a:schemeClr>
                </a:solidFill>
                <a:latin typeface="Verdana" pitchFamily="34" charset="0"/>
              </a:rPr>
              <a:t>Gardner &amp; </a:t>
            </a:r>
            <a:r>
              <a:rPr lang="nl-NL" sz="900" dirty="0" err="1">
                <a:solidFill>
                  <a:schemeClr val="tx1">
                    <a:alpha val="70000"/>
                  </a:schemeClr>
                </a:solidFill>
                <a:latin typeface="Verdana" pitchFamily="34" charset="0"/>
              </a:rPr>
              <a:t>Lally</a:t>
            </a:r>
            <a:r>
              <a:rPr lang="nl-NL" sz="900" dirty="0">
                <a:solidFill>
                  <a:schemeClr val="tx1">
                    <a:alpha val="70000"/>
                  </a:schemeClr>
                </a:solidFill>
                <a:latin typeface="Verdana" pitchFamily="34" charset="0"/>
              </a:rPr>
              <a:t>, 2018; Gardner et al., 2020</a:t>
            </a:r>
            <a:endParaRPr lang="en-GB" sz="900" dirty="0" err="1">
              <a:solidFill>
                <a:schemeClr val="tx1">
                  <a:alpha val="70000"/>
                </a:schemeClr>
              </a:solidFill>
              <a:latin typeface="Verdana" pitchFamily="34" charset="0"/>
            </a:endParaRPr>
          </a:p>
        </p:txBody>
      </p:sp>
      <p:cxnSp>
        <p:nvCxnSpPr>
          <p:cNvPr id="28" name="Rechte verbindingslijn 27">
            <a:extLst>
              <a:ext uri="{FF2B5EF4-FFF2-40B4-BE49-F238E27FC236}">
                <a16:creationId xmlns:a16="http://schemas.microsoft.com/office/drawing/2014/main" id="{B0BDF28E-A69B-2A65-8AE9-29A1A008C64D}"/>
              </a:ext>
            </a:extLst>
          </p:cNvPr>
          <p:cNvCxnSpPr/>
          <p:nvPr/>
        </p:nvCxnSpPr>
        <p:spPr>
          <a:xfrm>
            <a:off x="2051824" y="1455738"/>
            <a:ext cx="0" cy="3005137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02BAD787-6DFA-1EF3-A1CF-8D23FCA4F5B5}"/>
              </a:ext>
            </a:extLst>
          </p:cNvPr>
          <p:cNvCxnSpPr/>
          <p:nvPr/>
        </p:nvCxnSpPr>
        <p:spPr>
          <a:xfrm>
            <a:off x="3305366" y="1455738"/>
            <a:ext cx="0" cy="3005137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" name="Rechte verbindingslijn met pijl 30">
            <a:extLst>
              <a:ext uri="{FF2B5EF4-FFF2-40B4-BE49-F238E27FC236}">
                <a16:creationId xmlns:a16="http://schemas.microsoft.com/office/drawing/2014/main" id="{80AD585A-871B-5E78-795A-2E24EEA7B1AF}"/>
              </a:ext>
            </a:extLst>
          </p:cNvPr>
          <p:cNvCxnSpPr>
            <a:cxnSpLocks/>
            <a:stCxn id="24" idx="2"/>
          </p:cNvCxnSpPr>
          <p:nvPr/>
        </p:nvCxnSpPr>
        <p:spPr>
          <a:xfrm>
            <a:off x="5029286" y="1821773"/>
            <a:ext cx="0" cy="192969"/>
          </a:xfrm>
          <a:prstGeom prst="straightConnector1">
            <a:avLst/>
          </a:prstGeom>
          <a:ln w="1587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kstvak 33">
            <a:extLst>
              <a:ext uri="{FF2B5EF4-FFF2-40B4-BE49-F238E27FC236}">
                <a16:creationId xmlns:a16="http://schemas.microsoft.com/office/drawing/2014/main" id="{5ED0F70E-38DD-1A33-6507-7DEB07FA12AD}"/>
              </a:ext>
            </a:extLst>
          </p:cNvPr>
          <p:cNvSpPr txBox="1"/>
          <p:nvPr/>
        </p:nvSpPr>
        <p:spPr>
          <a:xfrm>
            <a:off x="2059848" y="933587"/>
            <a:ext cx="1242843" cy="520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nl-NL" sz="900" dirty="0">
                <a:latin typeface="Verdana" pitchFamily="34" charset="0"/>
              </a:rPr>
              <a:t>Stage 2.</a:t>
            </a:r>
          </a:p>
          <a:p>
            <a:pPr algn="ctr">
              <a:lnSpc>
                <a:spcPts val="1800"/>
              </a:lnSpc>
            </a:pPr>
            <a:r>
              <a:rPr lang="nl-NL" sz="900" dirty="0">
                <a:latin typeface="Verdana" pitchFamily="34" charset="0"/>
              </a:rPr>
              <a:t> Action </a:t>
            </a:r>
            <a:r>
              <a:rPr lang="nl-NL" sz="900" dirty="0" err="1">
                <a:latin typeface="Verdana" pitchFamily="34" charset="0"/>
              </a:rPr>
              <a:t>initiation</a:t>
            </a:r>
            <a:endParaRPr lang="en-GB" sz="900" dirty="0" err="1">
              <a:latin typeface="Verdana" pitchFamily="34" charset="0"/>
            </a:endParaRPr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194011E8-0100-9E09-44E0-0EAD34361A3D}"/>
              </a:ext>
            </a:extLst>
          </p:cNvPr>
          <p:cNvSpPr txBox="1"/>
          <p:nvPr/>
        </p:nvSpPr>
        <p:spPr>
          <a:xfrm>
            <a:off x="402488" y="933587"/>
            <a:ext cx="1439756" cy="520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nl-NL" sz="900" dirty="0">
                <a:latin typeface="Verdana" pitchFamily="34" charset="0"/>
              </a:rPr>
              <a:t>Stage 1.</a:t>
            </a:r>
          </a:p>
          <a:p>
            <a:pPr algn="ctr">
              <a:lnSpc>
                <a:spcPts val="1800"/>
              </a:lnSpc>
            </a:pPr>
            <a:r>
              <a:rPr lang="nl-NL" sz="900" dirty="0">
                <a:latin typeface="Verdana" pitchFamily="34" charset="0"/>
              </a:rPr>
              <a:t> </a:t>
            </a:r>
            <a:r>
              <a:rPr lang="nl-NL" sz="900" dirty="0" err="1">
                <a:latin typeface="Verdana" pitchFamily="34" charset="0"/>
              </a:rPr>
              <a:t>Intention</a:t>
            </a:r>
            <a:r>
              <a:rPr lang="nl-NL" sz="900" dirty="0">
                <a:latin typeface="Verdana" pitchFamily="34" charset="0"/>
              </a:rPr>
              <a:t> </a:t>
            </a:r>
            <a:r>
              <a:rPr lang="nl-NL" sz="900" dirty="0" err="1">
                <a:latin typeface="Verdana" pitchFamily="34" charset="0"/>
              </a:rPr>
              <a:t>formation</a:t>
            </a:r>
            <a:endParaRPr lang="en-GB" sz="900" dirty="0" err="1">
              <a:latin typeface="Verdana" pitchFamily="34" charset="0"/>
            </a:endParaRPr>
          </a:p>
        </p:txBody>
      </p:sp>
      <p:sp>
        <p:nvSpPr>
          <p:cNvPr id="42" name="Tekstvak 41">
            <a:extLst>
              <a:ext uri="{FF2B5EF4-FFF2-40B4-BE49-F238E27FC236}">
                <a16:creationId xmlns:a16="http://schemas.microsoft.com/office/drawing/2014/main" id="{E86CC4E7-484C-B72F-8B24-F1B570D23A11}"/>
              </a:ext>
            </a:extLst>
          </p:cNvPr>
          <p:cNvSpPr txBox="1"/>
          <p:nvPr/>
        </p:nvSpPr>
        <p:spPr>
          <a:xfrm>
            <a:off x="3255016" y="933587"/>
            <a:ext cx="1471784" cy="520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nl-NL" sz="900" dirty="0">
                <a:latin typeface="Verdana" pitchFamily="34" charset="0"/>
              </a:rPr>
              <a:t>Stage 3a.</a:t>
            </a:r>
          </a:p>
          <a:p>
            <a:pPr algn="ctr">
              <a:lnSpc>
                <a:spcPts val="1800"/>
              </a:lnSpc>
            </a:pPr>
            <a:r>
              <a:rPr lang="nl-NL" sz="900" dirty="0" err="1">
                <a:latin typeface="Verdana" pitchFamily="34" charset="0"/>
              </a:rPr>
              <a:t>Behaviour</a:t>
            </a:r>
            <a:r>
              <a:rPr lang="nl-NL" sz="900" dirty="0">
                <a:latin typeface="Verdana" pitchFamily="34" charset="0"/>
              </a:rPr>
              <a:t> </a:t>
            </a:r>
            <a:r>
              <a:rPr lang="nl-NL" sz="900" dirty="0" err="1">
                <a:latin typeface="Verdana" pitchFamily="34" charset="0"/>
              </a:rPr>
              <a:t>repetition</a:t>
            </a:r>
            <a:endParaRPr lang="en-GB" sz="900" dirty="0" err="1">
              <a:latin typeface="Verdana" pitchFamily="34" charset="0"/>
            </a:endParaRPr>
          </a:p>
        </p:txBody>
      </p:sp>
      <p:sp>
        <p:nvSpPr>
          <p:cNvPr id="43" name="Tekstvak 42">
            <a:extLst>
              <a:ext uri="{FF2B5EF4-FFF2-40B4-BE49-F238E27FC236}">
                <a16:creationId xmlns:a16="http://schemas.microsoft.com/office/drawing/2014/main" id="{45730C81-04CB-0729-C42E-28028E6943D1}"/>
              </a:ext>
            </a:extLst>
          </p:cNvPr>
          <p:cNvSpPr txBox="1"/>
          <p:nvPr/>
        </p:nvSpPr>
        <p:spPr>
          <a:xfrm>
            <a:off x="5281422" y="931181"/>
            <a:ext cx="1471784" cy="520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nl-NL" sz="900" dirty="0">
                <a:latin typeface="Verdana" pitchFamily="34" charset="0"/>
              </a:rPr>
              <a:t>Stage 3b.</a:t>
            </a:r>
          </a:p>
          <a:p>
            <a:pPr algn="ctr">
              <a:lnSpc>
                <a:spcPts val="1800"/>
              </a:lnSpc>
            </a:pPr>
            <a:r>
              <a:rPr lang="nl-NL" sz="900" dirty="0" err="1">
                <a:latin typeface="Verdana" pitchFamily="34" charset="0"/>
              </a:rPr>
              <a:t>Habit</a:t>
            </a:r>
            <a:r>
              <a:rPr lang="nl-NL" sz="900" dirty="0">
                <a:latin typeface="Verdana" pitchFamily="34" charset="0"/>
              </a:rPr>
              <a:t> </a:t>
            </a:r>
            <a:r>
              <a:rPr lang="nl-NL" sz="900" dirty="0" err="1">
                <a:latin typeface="Verdana" pitchFamily="34" charset="0"/>
              </a:rPr>
              <a:t>formation</a:t>
            </a:r>
            <a:endParaRPr lang="en-GB" sz="900" dirty="0" err="1">
              <a:latin typeface="Verdana" pitchFamily="34" charset="0"/>
            </a:endParaRPr>
          </a:p>
        </p:txBody>
      </p:sp>
      <p:sp>
        <p:nvSpPr>
          <p:cNvPr id="47" name="Rechthoek: afgeronde hoeken 46">
            <a:extLst>
              <a:ext uri="{FF2B5EF4-FFF2-40B4-BE49-F238E27FC236}">
                <a16:creationId xmlns:a16="http://schemas.microsoft.com/office/drawing/2014/main" id="{FEF2825D-3295-378A-7D75-52FFDC9BD667}"/>
              </a:ext>
            </a:extLst>
          </p:cNvPr>
          <p:cNvSpPr/>
          <p:nvPr/>
        </p:nvSpPr>
        <p:spPr>
          <a:xfrm>
            <a:off x="2157790" y="3149153"/>
            <a:ext cx="1439757" cy="409697"/>
          </a:xfrm>
          <a:prstGeom prst="roundRect">
            <a:avLst>
              <a:gd name="adj" fmla="val 24359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400" dirty="0" err="1">
                <a:solidFill>
                  <a:schemeClr val="bg1"/>
                </a:solidFill>
              </a:rPr>
              <a:t>Behaviour</a:t>
            </a:r>
            <a:endParaRPr lang="en-GB" sz="1400" dirty="0" err="1">
              <a:solidFill>
                <a:schemeClr val="bg1"/>
              </a:solidFill>
            </a:endParaRPr>
          </a:p>
        </p:txBody>
      </p:sp>
      <p:cxnSp>
        <p:nvCxnSpPr>
          <p:cNvPr id="48" name="Rechte verbindingslijn met pijl 47">
            <a:extLst>
              <a:ext uri="{FF2B5EF4-FFF2-40B4-BE49-F238E27FC236}">
                <a16:creationId xmlns:a16="http://schemas.microsoft.com/office/drawing/2014/main" id="{1CDCA312-C534-6F28-DBA7-1C3CA19FBFF9}"/>
              </a:ext>
            </a:extLst>
          </p:cNvPr>
          <p:cNvCxnSpPr>
            <a:cxnSpLocks/>
            <a:stCxn id="19" idx="3"/>
          </p:cNvCxnSpPr>
          <p:nvPr/>
        </p:nvCxnSpPr>
        <p:spPr>
          <a:xfrm flipV="1">
            <a:off x="1842244" y="3352058"/>
            <a:ext cx="1465798" cy="1944"/>
          </a:xfrm>
          <a:prstGeom prst="straightConnector1">
            <a:avLst/>
          </a:prstGeom>
          <a:ln w="1587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2D7D3144-5C9B-FA4F-E9FA-12E0487B8E8F}"/>
              </a:ext>
            </a:extLst>
          </p:cNvPr>
          <p:cNvSpPr/>
          <p:nvPr/>
        </p:nvSpPr>
        <p:spPr>
          <a:xfrm>
            <a:off x="3424083" y="3149153"/>
            <a:ext cx="1439757" cy="409697"/>
          </a:xfrm>
          <a:prstGeom prst="roundRect">
            <a:avLst>
              <a:gd name="adj" fmla="val 24359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400" dirty="0">
                <a:solidFill>
                  <a:schemeClr val="bg1"/>
                </a:solidFill>
              </a:rPr>
              <a:t>Cue</a:t>
            </a:r>
            <a:endParaRPr lang="en-GB" sz="1400" dirty="0" err="1">
              <a:solidFill>
                <a:schemeClr val="bg1"/>
              </a:solidFill>
            </a:endParaRPr>
          </a:p>
        </p:txBody>
      </p:sp>
      <p:cxnSp>
        <p:nvCxnSpPr>
          <p:cNvPr id="22" name="Rechte verbindingslijn met pijl 21">
            <a:extLst>
              <a:ext uri="{FF2B5EF4-FFF2-40B4-BE49-F238E27FC236}">
                <a16:creationId xmlns:a16="http://schemas.microsoft.com/office/drawing/2014/main" id="{63B6D2C0-95B6-FD07-46F9-901FBF3D861B}"/>
              </a:ext>
            </a:extLst>
          </p:cNvPr>
          <p:cNvCxnSpPr>
            <a:cxnSpLocks/>
          </p:cNvCxnSpPr>
          <p:nvPr/>
        </p:nvCxnSpPr>
        <p:spPr>
          <a:xfrm>
            <a:off x="4844115" y="3354002"/>
            <a:ext cx="329147" cy="0"/>
          </a:xfrm>
          <a:prstGeom prst="straightConnector1">
            <a:avLst/>
          </a:prstGeom>
          <a:ln w="1587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ep 56">
            <a:extLst>
              <a:ext uri="{FF2B5EF4-FFF2-40B4-BE49-F238E27FC236}">
                <a16:creationId xmlns:a16="http://schemas.microsoft.com/office/drawing/2014/main" id="{94386F15-0BDD-6C23-5D18-D0B5D08BE240}"/>
              </a:ext>
            </a:extLst>
          </p:cNvPr>
          <p:cNvGrpSpPr>
            <a:grpSpLocks noChangeAspect="1"/>
          </p:cNvGrpSpPr>
          <p:nvPr/>
        </p:nvGrpSpPr>
        <p:grpSpPr>
          <a:xfrm>
            <a:off x="6073733" y="4777934"/>
            <a:ext cx="2389867" cy="123188"/>
            <a:chOff x="615950" y="1065213"/>
            <a:chExt cx="8276050" cy="426597"/>
          </a:xfrm>
        </p:grpSpPr>
        <p:sp>
          <p:nvSpPr>
            <p:cNvPr id="58" name="Pijl: vijfhoek 57">
              <a:extLst>
                <a:ext uri="{FF2B5EF4-FFF2-40B4-BE49-F238E27FC236}">
                  <a16:creationId xmlns:a16="http://schemas.microsoft.com/office/drawing/2014/main" id="{D5157DE8-E6A7-F9DA-CFD7-F3EBE22905A9}"/>
                </a:ext>
              </a:extLst>
            </p:cNvPr>
            <p:cNvSpPr/>
            <p:nvPr/>
          </p:nvSpPr>
          <p:spPr>
            <a:xfrm>
              <a:off x="615950" y="1066360"/>
              <a:ext cx="2101356" cy="425450"/>
            </a:xfrm>
            <a:prstGeom prst="homePlate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bg1"/>
                </a:solidFill>
              </a:endParaRPr>
            </a:p>
          </p:txBody>
        </p:sp>
        <p:sp>
          <p:nvSpPr>
            <p:cNvPr id="59" name="Pijl: punthaak 58">
              <a:extLst>
                <a:ext uri="{FF2B5EF4-FFF2-40B4-BE49-F238E27FC236}">
                  <a16:creationId xmlns:a16="http://schemas.microsoft.com/office/drawing/2014/main" id="{01B9516C-E485-8B6B-EDF0-B5BD4C1F6E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90644" y="1066360"/>
              <a:ext cx="2101356" cy="425450"/>
            </a:xfrm>
            <a:prstGeom prst="chevron">
              <a:avLst/>
            </a:prstGeom>
            <a:noFill/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60" name="Pijl: punthaak 59">
              <a:extLst>
                <a:ext uri="{FF2B5EF4-FFF2-40B4-BE49-F238E27FC236}">
                  <a16:creationId xmlns:a16="http://schemas.microsoft.com/office/drawing/2014/main" id="{F81A83CD-3816-2C65-2C17-7E2F2113FF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79794" y="1065213"/>
              <a:ext cx="2101356" cy="425450"/>
            </a:xfrm>
            <a:prstGeom prst="chevron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61" name="Pijl: punthaak 60">
              <a:extLst>
                <a:ext uri="{FF2B5EF4-FFF2-40B4-BE49-F238E27FC236}">
                  <a16:creationId xmlns:a16="http://schemas.microsoft.com/office/drawing/2014/main" id="{9B5E4082-30F8-513F-6720-95FD85FCD1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26800" y="1065213"/>
              <a:ext cx="2101356" cy="425450"/>
            </a:xfrm>
            <a:prstGeom prst="chevron">
              <a:avLst/>
            </a:prstGeom>
            <a:noFill/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4519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93827E-7 L 0.32934 -4.93827E-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58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8" grpId="0" animBg="1"/>
      <p:bldP spid="56" grpId="0" animBg="1"/>
      <p:bldP spid="19" grpId="0" animBg="1"/>
      <p:bldP spid="24" grpId="0" animBg="1"/>
      <p:bldP spid="34" grpId="0"/>
      <p:bldP spid="35" grpId="0"/>
      <p:bldP spid="42" grpId="0"/>
      <p:bldP spid="43" grpId="0"/>
      <p:bldP spid="47" grpId="0" animBg="1"/>
      <p:bldP spid="47" grpId="1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349D4B26-DAAE-203B-FE8F-C33E3A608D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3200" y="1385336"/>
            <a:ext cx="5208205" cy="3075539"/>
          </a:xfrm>
        </p:spPr>
        <p:txBody>
          <a:bodyPr/>
          <a:lstStyle/>
          <a:p>
            <a:r>
              <a:rPr lang="nl-NL" dirty="0"/>
              <a:t>Food management context</a:t>
            </a:r>
          </a:p>
          <a:p>
            <a:r>
              <a:rPr lang="nl-NL" dirty="0"/>
              <a:t>Cross-</a:t>
            </a:r>
            <a:r>
              <a:rPr lang="nl-NL" dirty="0" err="1"/>
              <a:t>sectional</a:t>
            </a:r>
            <a:endParaRPr lang="nl-NL" dirty="0"/>
          </a:p>
          <a:p>
            <a:r>
              <a:rPr lang="nl-NL" dirty="0" err="1"/>
              <a:t>Exploratory</a:t>
            </a:r>
            <a:endParaRPr lang="nl-NL" dirty="0"/>
          </a:p>
          <a:p>
            <a:r>
              <a:rPr lang="nl-NL" dirty="0" err="1"/>
              <a:t>Two</a:t>
            </a:r>
            <a:r>
              <a:rPr lang="nl-NL" dirty="0"/>
              <a:t> </a:t>
            </a:r>
            <a:r>
              <a:rPr lang="nl-NL" dirty="0" err="1"/>
              <a:t>parts</a:t>
            </a:r>
            <a:endParaRPr lang="nl-NL" dirty="0"/>
          </a:p>
          <a:p>
            <a:pPr lvl="1"/>
            <a:r>
              <a:rPr lang="nl-NL" dirty="0"/>
              <a:t>1a: </a:t>
            </a:r>
            <a:r>
              <a:rPr lang="nl-NL" dirty="0" err="1"/>
              <a:t>Rate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apply</a:t>
            </a:r>
            <a:r>
              <a:rPr lang="nl-NL" dirty="0"/>
              <a:t> list of food management </a:t>
            </a:r>
            <a:r>
              <a:rPr lang="nl-NL" dirty="0" err="1"/>
              <a:t>behaviours</a:t>
            </a:r>
            <a:endParaRPr lang="nl-NL" dirty="0"/>
          </a:p>
          <a:p>
            <a:pPr lvl="1"/>
            <a:r>
              <a:rPr lang="nl-NL" dirty="0"/>
              <a:t>1b: </a:t>
            </a:r>
            <a:r>
              <a:rPr lang="nl-NL" dirty="0" err="1"/>
              <a:t>Determinants</a:t>
            </a:r>
            <a:r>
              <a:rPr lang="nl-NL" dirty="0"/>
              <a:t> of </a:t>
            </a:r>
            <a:r>
              <a:rPr lang="nl-NL" dirty="0" err="1"/>
              <a:t>habit</a:t>
            </a:r>
            <a:r>
              <a:rPr lang="nl-NL" dirty="0"/>
              <a:t> </a:t>
            </a:r>
            <a:r>
              <a:rPr lang="nl-NL" dirty="0" err="1"/>
              <a:t>strength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food waste</a:t>
            </a:r>
            <a:endParaRPr lang="en-GB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B2A157F-8D97-6EA6-01DD-92241577C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0" y="168288"/>
            <a:ext cx="8330400" cy="576832"/>
          </a:xfrm>
        </p:spPr>
        <p:txBody>
          <a:bodyPr anchor="ctr" anchorCtr="0"/>
          <a:lstStyle/>
          <a:p>
            <a:r>
              <a:rPr lang="nl-NL" dirty="0" err="1"/>
              <a:t>Study</a:t>
            </a:r>
            <a:r>
              <a:rPr lang="nl-NL" dirty="0"/>
              <a:t> 1 – Understanding food waste </a:t>
            </a:r>
            <a:r>
              <a:rPr lang="nl-NL" dirty="0" err="1"/>
              <a:t>habits</a:t>
            </a: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EB5D6EA-4BFF-7766-5CE4-51599DFD611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8</a:t>
            </a:fld>
            <a:endParaRPr lang="nl-NL" dirty="0"/>
          </a:p>
        </p:txBody>
      </p:sp>
      <p:pic>
        <p:nvPicPr>
          <p:cNvPr id="8" name="Afbeelding 7" descr="Afbeelding met fruit, Natuurlijke voeding, sinaasappel, Zure sinaasappel&#10;&#10;Automatisch gegenereerde beschrijving">
            <a:extLst>
              <a:ext uri="{FF2B5EF4-FFF2-40B4-BE49-F238E27FC236}">
                <a16:creationId xmlns:a16="http://schemas.microsoft.com/office/drawing/2014/main" id="{F264AE84-D024-1228-48BF-5EB0684B6F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436" y="1530858"/>
            <a:ext cx="3121152" cy="2081784"/>
          </a:xfrm>
          <a:prstGeom prst="rect">
            <a:avLst/>
          </a:prstGeom>
        </p:spPr>
      </p:pic>
      <p:grpSp>
        <p:nvGrpSpPr>
          <p:cNvPr id="9" name="Groep 8">
            <a:extLst>
              <a:ext uri="{FF2B5EF4-FFF2-40B4-BE49-F238E27FC236}">
                <a16:creationId xmlns:a16="http://schemas.microsoft.com/office/drawing/2014/main" id="{F3A20F44-FCDD-3073-17B8-73A40CAFDD64}"/>
              </a:ext>
            </a:extLst>
          </p:cNvPr>
          <p:cNvGrpSpPr>
            <a:grpSpLocks noChangeAspect="1"/>
          </p:cNvGrpSpPr>
          <p:nvPr/>
        </p:nvGrpSpPr>
        <p:grpSpPr>
          <a:xfrm>
            <a:off x="6073733" y="4777934"/>
            <a:ext cx="2389867" cy="123188"/>
            <a:chOff x="615950" y="1065213"/>
            <a:chExt cx="8276050" cy="426597"/>
          </a:xfrm>
        </p:grpSpPr>
        <p:sp>
          <p:nvSpPr>
            <p:cNvPr id="10" name="Pijl: vijfhoek 9">
              <a:extLst>
                <a:ext uri="{FF2B5EF4-FFF2-40B4-BE49-F238E27FC236}">
                  <a16:creationId xmlns:a16="http://schemas.microsoft.com/office/drawing/2014/main" id="{C6616982-BDF5-0513-746D-7DACEBE85E23}"/>
                </a:ext>
              </a:extLst>
            </p:cNvPr>
            <p:cNvSpPr/>
            <p:nvPr/>
          </p:nvSpPr>
          <p:spPr>
            <a:xfrm>
              <a:off x="615950" y="1066360"/>
              <a:ext cx="2101356" cy="425450"/>
            </a:xfrm>
            <a:prstGeom prst="homePlate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bg1"/>
                </a:solidFill>
              </a:endParaRPr>
            </a:p>
          </p:txBody>
        </p:sp>
        <p:sp>
          <p:nvSpPr>
            <p:cNvPr id="11" name="Pijl: punthaak 10">
              <a:extLst>
                <a:ext uri="{FF2B5EF4-FFF2-40B4-BE49-F238E27FC236}">
                  <a16:creationId xmlns:a16="http://schemas.microsoft.com/office/drawing/2014/main" id="{79916F81-7D36-8B5A-1D94-69EA897E4C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90644" y="1066360"/>
              <a:ext cx="2101356" cy="425450"/>
            </a:xfrm>
            <a:prstGeom prst="chevron">
              <a:avLst/>
            </a:prstGeom>
            <a:noFill/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12" name="Pijl: punthaak 11">
              <a:extLst>
                <a:ext uri="{FF2B5EF4-FFF2-40B4-BE49-F238E27FC236}">
                  <a16:creationId xmlns:a16="http://schemas.microsoft.com/office/drawing/2014/main" id="{D47D4A9B-3181-961C-2A3F-F84B9C5D73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79794" y="1065213"/>
              <a:ext cx="2101356" cy="425450"/>
            </a:xfrm>
            <a:prstGeom prst="chevron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13" name="Pijl: punthaak 12">
              <a:extLst>
                <a:ext uri="{FF2B5EF4-FFF2-40B4-BE49-F238E27FC236}">
                  <a16:creationId xmlns:a16="http://schemas.microsoft.com/office/drawing/2014/main" id="{DCDEE65C-EB94-BF83-822B-B2CAB7A074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26800" y="1065213"/>
              <a:ext cx="2101356" cy="425450"/>
            </a:xfrm>
            <a:prstGeom prst="chevron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0401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F635C5-0C13-EC7B-B8E8-F563C0F86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0" y="168288"/>
            <a:ext cx="8330400" cy="576832"/>
          </a:xfrm>
        </p:spPr>
        <p:txBody>
          <a:bodyPr/>
          <a:lstStyle/>
          <a:p>
            <a:r>
              <a:rPr lang="nl-NL" dirty="0" err="1"/>
              <a:t>Study</a:t>
            </a:r>
            <a:r>
              <a:rPr lang="nl-NL" dirty="0"/>
              <a:t> 1a – </a:t>
            </a:r>
            <a:r>
              <a:rPr lang="nl-NL" dirty="0" err="1"/>
              <a:t>Rate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apply</a:t>
            </a:r>
            <a:endParaRPr lang="en-GB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26D7C61-276A-14D9-2697-C5181462BE8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9</a:t>
            </a:fld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F191F97-1F00-17D8-3D44-4518F649E7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3200" y="1385336"/>
            <a:ext cx="4078800" cy="3075539"/>
          </a:xfrm>
        </p:spPr>
        <p:txBody>
          <a:bodyPr/>
          <a:lstStyle/>
          <a:p>
            <a:r>
              <a:rPr lang="nl-NL" dirty="0" err="1"/>
              <a:t>Prolific</a:t>
            </a:r>
            <a:r>
              <a:rPr lang="nl-NL" dirty="0"/>
              <a:t> </a:t>
            </a:r>
          </a:p>
          <a:p>
            <a:r>
              <a:rPr lang="nl-NL" dirty="0"/>
              <a:t>Long list of food waste </a:t>
            </a:r>
            <a:r>
              <a:rPr lang="nl-NL" dirty="0" err="1"/>
              <a:t>generating</a:t>
            </a:r>
            <a:r>
              <a:rPr lang="nl-NL" dirty="0"/>
              <a:t> </a:t>
            </a:r>
            <a:r>
              <a:rPr lang="nl-NL" dirty="0" err="1"/>
              <a:t>behaviours</a:t>
            </a:r>
            <a:endParaRPr lang="nl-NL" dirty="0"/>
          </a:p>
          <a:p>
            <a:r>
              <a:rPr lang="nl-NL" dirty="0" err="1"/>
              <a:t>Rate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apply</a:t>
            </a:r>
            <a:r>
              <a:rPr lang="nl-NL" dirty="0"/>
              <a:t> on </a:t>
            </a:r>
            <a:r>
              <a:rPr lang="nl-NL" dirty="0" err="1"/>
              <a:t>their</a:t>
            </a:r>
            <a:r>
              <a:rPr lang="nl-NL" dirty="0"/>
              <a:t> </a:t>
            </a:r>
            <a:r>
              <a:rPr lang="nl-NL" dirty="0" err="1"/>
              <a:t>automaticity</a:t>
            </a:r>
            <a:endParaRPr lang="nl-NL" dirty="0"/>
          </a:p>
          <a:p>
            <a:r>
              <a:rPr lang="nl-NL" dirty="0" err="1"/>
              <a:t>Self</a:t>
            </a:r>
            <a:r>
              <a:rPr lang="nl-NL" dirty="0"/>
              <a:t>-Report </a:t>
            </a:r>
            <a:r>
              <a:rPr lang="nl-NL" dirty="0" err="1"/>
              <a:t>Behavioural</a:t>
            </a:r>
            <a:r>
              <a:rPr lang="nl-NL" dirty="0"/>
              <a:t> </a:t>
            </a:r>
            <a:r>
              <a:rPr lang="nl-NL" dirty="0" err="1"/>
              <a:t>Automaticity</a:t>
            </a:r>
            <a:r>
              <a:rPr lang="nl-NL" dirty="0"/>
              <a:t> Index </a:t>
            </a:r>
            <a:r>
              <a:rPr lang="nl-NL" sz="1200" dirty="0"/>
              <a:t>(Gardner et al., 2012)</a:t>
            </a:r>
          </a:p>
          <a:p>
            <a:r>
              <a:rPr lang="nl-NL" dirty="0" err="1"/>
              <a:t>Behaviours</a:t>
            </a:r>
            <a:r>
              <a:rPr lang="nl-NL" dirty="0"/>
              <a:t> </a:t>
            </a:r>
            <a:r>
              <a:rPr lang="nl-NL" dirty="0" err="1"/>
              <a:t>which</a:t>
            </a:r>
            <a:r>
              <a:rPr lang="nl-NL" dirty="0"/>
              <a:t> are </a:t>
            </a:r>
            <a:r>
              <a:rPr lang="nl-NL" dirty="0" err="1"/>
              <a:t>highly</a:t>
            </a:r>
            <a:r>
              <a:rPr lang="nl-NL" dirty="0"/>
              <a:t> automatic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some</a:t>
            </a:r>
            <a:r>
              <a:rPr lang="nl-NL" dirty="0"/>
              <a:t> but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others</a:t>
            </a:r>
            <a:r>
              <a:rPr lang="nl-NL" dirty="0"/>
              <a:t> input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study</a:t>
            </a:r>
            <a:r>
              <a:rPr lang="nl-NL" dirty="0"/>
              <a:t> 1b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972CDF1E-BCD5-FC69-E708-705DE7578CED}"/>
              </a:ext>
            </a:extLst>
          </p:cNvPr>
          <p:cNvSpPr/>
          <p:nvPr/>
        </p:nvSpPr>
        <p:spPr>
          <a:xfrm>
            <a:off x="4572000" y="1455738"/>
            <a:ext cx="4320000" cy="30051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nl-NL" sz="1100" dirty="0" err="1">
                <a:solidFill>
                  <a:schemeClr val="tx1"/>
                </a:solidFill>
              </a:rPr>
              <a:t>Indicate</a:t>
            </a:r>
            <a:r>
              <a:rPr lang="nl-NL" sz="1100" dirty="0">
                <a:solidFill>
                  <a:schemeClr val="tx1"/>
                </a:solidFill>
              </a:rPr>
              <a:t> </a:t>
            </a:r>
            <a:r>
              <a:rPr lang="nl-NL" sz="1100" dirty="0" err="1">
                <a:solidFill>
                  <a:schemeClr val="tx1"/>
                </a:solidFill>
              </a:rPr>
              <a:t>whether</a:t>
            </a:r>
            <a:r>
              <a:rPr lang="nl-NL" sz="1100" dirty="0">
                <a:solidFill>
                  <a:schemeClr val="tx1"/>
                </a:solidFill>
              </a:rPr>
              <a:t> </a:t>
            </a:r>
            <a:r>
              <a:rPr lang="nl-NL" sz="1100" dirty="0" err="1">
                <a:solidFill>
                  <a:schemeClr val="tx1"/>
                </a:solidFill>
              </a:rPr>
              <a:t>you</a:t>
            </a:r>
            <a:r>
              <a:rPr lang="nl-NL" sz="1100" dirty="0">
                <a:solidFill>
                  <a:schemeClr val="tx1"/>
                </a:solidFill>
              </a:rPr>
              <a:t> </a:t>
            </a:r>
            <a:r>
              <a:rPr lang="nl-NL" sz="1100" dirty="0" err="1">
                <a:solidFill>
                  <a:schemeClr val="tx1"/>
                </a:solidFill>
              </a:rPr>
              <a:t>engage</a:t>
            </a:r>
            <a:r>
              <a:rPr lang="nl-NL" sz="1100" dirty="0">
                <a:solidFill>
                  <a:schemeClr val="tx1"/>
                </a:solidFill>
              </a:rPr>
              <a:t> in </a:t>
            </a:r>
            <a:r>
              <a:rPr lang="nl-NL" sz="1100" dirty="0" err="1">
                <a:solidFill>
                  <a:schemeClr val="tx1"/>
                </a:solidFill>
              </a:rPr>
              <a:t>the</a:t>
            </a:r>
            <a:r>
              <a:rPr lang="nl-NL" sz="1100" dirty="0">
                <a:solidFill>
                  <a:schemeClr val="tx1"/>
                </a:solidFill>
              </a:rPr>
              <a:t> </a:t>
            </a:r>
            <a:r>
              <a:rPr lang="nl-NL" sz="1100" dirty="0" err="1">
                <a:solidFill>
                  <a:schemeClr val="tx1"/>
                </a:solidFill>
              </a:rPr>
              <a:t>following</a:t>
            </a:r>
            <a:r>
              <a:rPr lang="nl-NL" sz="1100" dirty="0">
                <a:solidFill>
                  <a:schemeClr val="tx1"/>
                </a:solidFill>
              </a:rPr>
              <a:t> </a:t>
            </a:r>
            <a:r>
              <a:rPr lang="nl-NL" sz="1100" dirty="0" err="1">
                <a:solidFill>
                  <a:schemeClr val="tx1"/>
                </a:solidFill>
              </a:rPr>
              <a:t>behaviours</a:t>
            </a:r>
            <a:endParaRPr lang="nl-NL" sz="1100" dirty="0">
              <a:solidFill>
                <a:schemeClr val="tx1"/>
              </a:solidFill>
            </a:endParaRPr>
          </a:p>
          <a:p>
            <a:endParaRPr lang="nl-NL" sz="1100" dirty="0">
              <a:solidFill>
                <a:schemeClr val="tx1"/>
              </a:solidFill>
            </a:endParaRPr>
          </a:p>
          <a:p>
            <a:r>
              <a:rPr lang="nl-NL" sz="1100" dirty="0">
                <a:solidFill>
                  <a:schemeClr val="tx1"/>
                </a:solidFill>
              </a:rPr>
              <a:t>Planning: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>
                <a:solidFill>
                  <a:schemeClr val="tx1"/>
                </a:solidFill>
              </a:rPr>
              <a:t>I make a shopping list</a:t>
            </a:r>
          </a:p>
          <a:p>
            <a:endParaRPr lang="nl-NL" sz="1100" dirty="0">
              <a:solidFill>
                <a:schemeClr val="tx1"/>
              </a:solidFill>
            </a:endParaRPr>
          </a:p>
          <a:p>
            <a:r>
              <a:rPr lang="nl-NL" sz="1100" dirty="0">
                <a:solidFill>
                  <a:schemeClr val="tx1"/>
                </a:solidFill>
              </a:rPr>
              <a:t>Shopping: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tx1"/>
                </a:solidFill>
              </a:rPr>
              <a:t>I buy the same products when grocery shopping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>
              <a:solidFill>
                <a:schemeClr val="tx1"/>
              </a:solidFill>
            </a:endParaRPr>
          </a:p>
          <a:p>
            <a:r>
              <a:rPr lang="en-GB" sz="1100" dirty="0">
                <a:solidFill>
                  <a:schemeClr val="tx1"/>
                </a:solidFill>
              </a:rPr>
              <a:t>Cooking: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tx1"/>
                </a:solidFill>
              </a:rPr>
              <a:t>Before cooking I always weigh my ingredients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>
              <a:solidFill>
                <a:schemeClr val="tx1"/>
              </a:solidFill>
            </a:endParaRPr>
          </a:p>
          <a:p>
            <a:r>
              <a:rPr lang="en-GB" sz="1100" dirty="0">
                <a:solidFill>
                  <a:schemeClr val="tx1"/>
                </a:solidFill>
              </a:rPr>
              <a:t>This is something: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tx1"/>
                </a:solidFill>
              </a:rPr>
              <a:t>I do automatically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tx1"/>
                </a:solidFill>
              </a:rPr>
              <a:t>I do without having to consciously remember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tx1"/>
                </a:solidFill>
              </a:rPr>
              <a:t>I do without thinking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tx1"/>
                </a:solidFill>
              </a:rPr>
              <a:t>I start doing before I realize I’m doing it</a:t>
            </a:r>
          </a:p>
          <a:p>
            <a:endParaRPr lang="en-GB" sz="1100" dirty="0">
              <a:solidFill>
                <a:schemeClr val="tx1"/>
              </a:solidFill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2407B51D-090A-8C75-9080-3CCD8673522C}"/>
              </a:ext>
            </a:extLst>
          </p:cNvPr>
          <p:cNvGrpSpPr>
            <a:grpSpLocks noChangeAspect="1"/>
          </p:cNvGrpSpPr>
          <p:nvPr/>
        </p:nvGrpSpPr>
        <p:grpSpPr>
          <a:xfrm>
            <a:off x="6073733" y="4777934"/>
            <a:ext cx="2389867" cy="123188"/>
            <a:chOff x="615950" y="1065213"/>
            <a:chExt cx="8276050" cy="426597"/>
          </a:xfrm>
        </p:grpSpPr>
        <p:sp>
          <p:nvSpPr>
            <p:cNvPr id="12" name="Pijl: vijfhoek 11">
              <a:extLst>
                <a:ext uri="{FF2B5EF4-FFF2-40B4-BE49-F238E27FC236}">
                  <a16:creationId xmlns:a16="http://schemas.microsoft.com/office/drawing/2014/main" id="{DDCEBA73-76FB-B924-2FEA-858550EF9050}"/>
                </a:ext>
              </a:extLst>
            </p:cNvPr>
            <p:cNvSpPr/>
            <p:nvPr/>
          </p:nvSpPr>
          <p:spPr>
            <a:xfrm>
              <a:off x="615950" y="1066360"/>
              <a:ext cx="2101356" cy="425450"/>
            </a:xfrm>
            <a:prstGeom prst="homePlate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bg1"/>
                </a:solidFill>
              </a:endParaRPr>
            </a:p>
          </p:txBody>
        </p:sp>
        <p:sp>
          <p:nvSpPr>
            <p:cNvPr id="13" name="Pijl: punthaak 12">
              <a:extLst>
                <a:ext uri="{FF2B5EF4-FFF2-40B4-BE49-F238E27FC236}">
                  <a16:creationId xmlns:a16="http://schemas.microsoft.com/office/drawing/2014/main" id="{FE2250BF-881E-4728-6DEF-2B04585C52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90644" y="1066360"/>
              <a:ext cx="2101356" cy="425450"/>
            </a:xfrm>
            <a:prstGeom prst="chevron">
              <a:avLst/>
            </a:prstGeom>
            <a:noFill/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14" name="Pijl: punthaak 13">
              <a:extLst>
                <a:ext uri="{FF2B5EF4-FFF2-40B4-BE49-F238E27FC236}">
                  <a16:creationId xmlns:a16="http://schemas.microsoft.com/office/drawing/2014/main" id="{9618CE2F-8E75-B8C3-7D7A-A839C37F20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79794" y="1065213"/>
              <a:ext cx="2101356" cy="425450"/>
            </a:xfrm>
            <a:prstGeom prst="chevron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15" name="Pijl: punthaak 14">
              <a:extLst>
                <a:ext uri="{FF2B5EF4-FFF2-40B4-BE49-F238E27FC236}">
                  <a16:creationId xmlns:a16="http://schemas.microsoft.com/office/drawing/2014/main" id="{A48D70A3-DE2F-6E47-B399-F353FC20F7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26800" y="1065213"/>
              <a:ext cx="2101356" cy="425450"/>
            </a:xfrm>
            <a:prstGeom prst="chevron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570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F635C5-0C13-EC7B-B8E8-F563C0F86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0" y="168288"/>
            <a:ext cx="8330400" cy="576832"/>
          </a:xfrm>
        </p:spPr>
        <p:txBody>
          <a:bodyPr/>
          <a:lstStyle/>
          <a:p>
            <a:r>
              <a:rPr lang="nl-NL" dirty="0" err="1"/>
              <a:t>Study</a:t>
            </a:r>
            <a:r>
              <a:rPr lang="nl-NL" dirty="0"/>
              <a:t> 1b – </a:t>
            </a:r>
            <a:r>
              <a:rPr lang="nl-NL" dirty="0" err="1"/>
              <a:t>Determinants</a:t>
            </a:r>
            <a:r>
              <a:rPr lang="nl-NL" dirty="0"/>
              <a:t> of </a:t>
            </a:r>
            <a:r>
              <a:rPr lang="nl-NL" dirty="0" err="1"/>
              <a:t>Habit</a:t>
            </a:r>
            <a:r>
              <a:rPr lang="nl-NL" dirty="0"/>
              <a:t> </a:t>
            </a:r>
            <a:r>
              <a:rPr lang="nl-NL" dirty="0" err="1"/>
              <a:t>Strength</a:t>
            </a:r>
            <a:endParaRPr lang="en-GB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26D7C61-276A-14D9-2697-C5181462BE8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10</a:t>
            </a:fld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F191F97-1F00-17D8-3D44-4518F649E7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3200" y="1065213"/>
            <a:ext cx="4078800" cy="3075539"/>
          </a:xfrm>
        </p:spPr>
        <p:txBody>
          <a:bodyPr/>
          <a:lstStyle/>
          <a:p>
            <a:pPr>
              <a:lnSpc>
                <a:spcPts val="1920"/>
              </a:lnSpc>
              <a:spcAft>
                <a:spcPts val="600"/>
              </a:spcAft>
            </a:pPr>
            <a:r>
              <a:rPr lang="nl-NL" dirty="0" err="1"/>
              <a:t>ToNoWaste</a:t>
            </a:r>
            <a:r>
              <a:rPr lang="nl-NL" dirty="0"/>
              <a:t> baseline </a:t>
            </a:r>
            <a:r>
              <a:rPr lang="nl-NL" dirty="0" err="1"/>
              <a:t>measurement</a:t>
            </a:r>
            <a:endParaRPr lang="nl-NL" dirty="0"/>
          </a:p>
          <a:p>
            <a:pPr>
              <a:lnSpc>
                <a:spcPts val="1920"/>
              </a:lnSpc>
              <a:spcAft>
                <a:spcPts val="600"/>
              </a:spcAft>
            </a:pPr>
            <a:r>
              <a:rPr lang="nl-NL" dirty="0" err="1"/>
              <a:t>Habit</a:t>
            </a:r>
            <a:r>
              <a:rPr lang="nl-NL" dirty="0"/>
              <a:t> </a:t>
            </a:r>
            <a:r>
              <a:rPr lang="nl-NL" dirty="0" err="1"/>
              <a:t>strength</a:t>
            </a:r>
            <a:r>
              <a:rPr lang="nl-NL" dirty="0"/>
              <a:t> of </a:t>
            </a:r>
            <a:r>
              <a:rPr lang="nl-NL" dirty="0" err="1"/>
              <a:t>behaviours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study</a:t>
            </a:r>
            <a:r>
              <a:rPr lang="nl-NL" dirty="0"/>
              <a:t> 1a</a:t>
            </a:r>
          </a:p>
          <a:p>
            <a:pPr>
              <a:lnSpc>
                <a:spcPts val="1920"/>
              </a:lnSpc>
              <a:spcAft>
                <a:spcPts val="600"/>
              </a:spcAft>
            </a:pPr>
            <a:r>
              <a:rPr lang="nl-NL" dirty="0" err="1"/>
              <a:t>Generated</a:t>
            </a:r>
            <a:r>
              <a:rPr lang="nl-NL" dirty="0"/>
              <a:t> food waste</a:t>
            </a:r>
          </a:p>
          <a:p>
            <a:pPr>
              <a:lnSpc>
                <a:spcPts val="1920"/>
              </a:lnSpc>
              <a:spcAft>
                <a:spcPts val="600"/>
              </a:spcAft>
            </a:pPr>
            <a:r>
              <a:rPr lang="nl-NL" dirty="0" err="1"/>
              <a:t>Possible</a:t>
            </a:r>
            <a:r>
              <a:rPr lang="nl-NL" dirty="0"/>
              <a:t> </a:t>
            </a:r>
            <a:r>
              <a:rPr lang="nl-NL" dirty="0" err="1"/>
              <a:t>determinants</a:t>
            </a:r>
            <a:r>
              <a:rPr lang="nl-NL" dirty="0"/>
              <a:t> of </a:t>
            </a:r>
            <a:r>
              <a:rPr lang="nl-NL" dirty="0" err="1"/>
              <a:t>habit</a:t>
            </a:r>
            <a:r>
              <a:rPr lang="nl-NL" dirty="0"/>
              <a:t> </a:t>
            </a:r>
            <a:r>
              <a:rPr lang="nl-NL" dirty="0" err="1"/>
              <a:t>strength</a:t>
            </a:r>
            <a:endParaRPr lang="nl-NL" dirty="0"/>
          </a:p>
          <a:p>
            <a:pPr lvl="1">
              <a:lnSpc>
                <a:spcPts val="1920"/>
              </a:lnSpc>
              <a:spcAft>
                <a:spcPts val="600"/>
              </a:spcAft>
            </a:pPr>
            <a:r>
              <a:rPr lang="nl-NL" dirty="0"/>
              <a:t>COM-B</a:t>
            </a:r>
          </a:p>
          <a:p>
            <a:pPr lvl="1">
              <a:lnSpc>
                <a:spcPts val="1920"/>
              </a:lnSpc>
              <a:spcAft>
                <a:spcPts val="600"/>
              </a:spcAft>
            </a:pPr>
            <a:r>
              <a:rPr lang="nl-NL" dirty="0" err="1"/>
              <a:t>Theoretical</a:t>
            </a:r>
            <a:r>
              <a:rPr lang="nl-NL" dirty="0"/>
              <a:t> </a:t>
            </a:r>
            <a:r>
              <a:rPr lang="nl-NL" dirty="0" err="1"/>
              <a:t>Domains</a:t>
            </a:r>
            <a:r>
              <a:rPr lang="nl-NL" dirty="0"/>
              <a:t> Framework (TDF)</a:t>
            </a:r>
          </a:p>
          <a:p>
            <a:pPr lvl="1">
              <a:lnSpc>
                <a:spcPts val="1920"/>
              </a:lnSpc>
              <a:spcAft>
                <a:spcPts val="600"/>
              </a:spcAft>
            </a:pPr>
            <a:r>
              <a:rPr lang="nl-NL" dirty="0" err="1"/>
              <a:t>Habit</a:t>
            </a:r>
            <a:r>
              <a:rPr lang="nl-NL" dirty="0"/>
              <a:t> </a:t>
            </a:r>
            <a:r>
              <a:rPr lang="nl-NL" dirty="0" err="1"/>
              <a:t>theory</a:t>
            </a:r>
            <a:endParaRPr lang="nl-NL" dirty="0"/>
          </a:p>
          <a:p>
            <a:pPr>
              <a:lnSpc>
                <a:spcPts val="1920"/>
              </a:lnSpc>
              <a:spcAft>
                <a:spcPts val="600"/>
              </a:spcAft>
            </a:pPr>
            <a:endParaRPr lang="nl-NL" dirty="0"/>
          </a:p>
        </p:txBody>
      </p:sp>
      <p:grpSp>
        <p:nvGrpSpPr>
          <p:cNvPr id="28" name="Groep 27">
            <a:extLst>
              <a:ext uri="{FF2B5EF4-FFF2-40B4-BE49-F238E27FC236}">
                <a16:creationId xmlns:a16="http://schemas.microsoft.com/office/drawing/2014/main" id="{E2DC56B5-E8AC-C8B1-5A17-A0FB3A502D80}"/>
              </a:ext>
            </a:extLst>
          </p:cNvPr>
          <p:cNvGrpSpPr/>
          <p:nvPr/>
        </p:nvGrpSpPr>
        <p:grpSpPr>
          <a:xfrm>
            <a:off x="5103296" y="1504845"/>
            <a:ext cx="3650739" cy="2133810"/>
            <a:chOff x="5000061" y="1507053"/>
            <a:chExt cx="3650739" cy="2133810"/>
          </a:xfrm>
        </p:grpSpPr>
        <p:sp>
          <p:nvSpPr>
            <p:cNvPr id="5" name="Rechthoek: afgeronde hoeken 4">
              <a:extLst>
                <a:ext uri="{FF2B5EF4-FFF2-40B4-BE49-F238E27FC236}">
                  <a16:creationId xmlns:a16="http://schemas.microsoft.com/office/drawing/2014/main" id="{1F23422F-EAA4-9108-D45D-805244B63CAB}"/>
                </a:ext>
              </a:extLst>
            </p:cNvPr>
            <p:cNvSpPr/>
            <p:nvPr/>
          </p:nvSpPr>
          <p:spPr>
            <a:xfrm>
              <a:off x="7335229" y="2386811"/>
              <a:ext cx="1315571" cy="369878"/>
            </a:xfrm>
            <a:prstGeom prst="roundRect">
              <a:avLst/>
            </a:prstGeom>
            <a:solidFill>
              <a:srgbClr val="AA27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nl-NL" sz="1400" dirty="0" err="1">
                  <a:solidFill>
                    <a:schemeClr val="bg1"/>
                  </a:solidFill>
                </a:rPr>
                <a:t>Behaviour</a:t>
              </a:r>
              <a:endParaRPr lang="en-GB" sz="1400" dirty="0" err="1">
                <a:solidFill>
                  <a:schemeClr val="bg1"/>
                </a:solidFill>
              </a:endParaRPr>
            </a:p>
          </p:txBody>
        </p:sp>
        <p:sp>
          <p:nvSpPr>
            <p:cNvPr id="7" name="Rechthoek: afgeronde hoeken 6">
              <a:extLst>
                <a:ext uri="{FF2B5EF4-FFF2-40B4-BE49-F238E27FC236}">
                  <a16:creationId xmlns:a16="http://schemas.microsoft.com/office/drawing/2014/main" id="{70D6D975-9D4B-CF50-0913-3C5B83C2D690}"/>
                </a:ext>
              </a:extLst>
            </p:cNvPr>
            <p:cNvSpPr/>
            <p:nvPr/>
          </p:nvSpPr>
          <p:spPr>
            <a:xfrm>
              <a:off x="5000061" y="1507053"/>
              <a:ext cx="1315571" cy="369878"/>
            </a:xfrm>
            <a:prstGeom prst="roundRect">
              <a:avLst/>
            </a:prstGeom>
            <a:solidFill>
              <a:srgbClr val="FF7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nl-NL" sz="1400" dirty="0" err="1">
                  <a:solidFill>
                    <a:schemeClr val="bg1"/>
                  </a:solidFill>
                </a:rPr>
                <a:t>Capability</a:t>
              </a:r>
              <a:endParaRPr lang="en-GB" sz="1400" dirty="0" err="1">
                <a:solidFill>
                  <a:schemeClr val="bg1"/>
                </a:solidFill>
              </a:endParaRPr>
            </a:p>
          </p:txBody>
        </p:sp>
        <p:sp>
          <p:nvSpPr>
            <p:cNvPr id="8" name="Rechthoek: afgeronde hoeken 7">
              <a:extLst>
                <a:ext uri="{FF2B5EF4-FFF2-40B4-BE49-F238E27FC236}">
                  <a16:creationId xmlns:a16="http://schemas.microsoft.com/office/drawing/2014/main" id="{8C315C91-8598-E5EB-1ACD-75B939A0A631}"/>
                </a:ext>
              </a:extLst>
            </p:cNvPr>
            <p:cNvSpPr/>
            <p:nvPr/>
          </p:nvSpPr>
          <p:spPr>
            <a:xfrm>
              <a:off x="5000062" y="2381777"/>
              <a:ext cx="1315571" cy="369878"/>
            </a:xfrm>
            <a:prstGeom prst="roundRect">
              <a:avLst/>
            </a:prstGeom>
            <a:solidFill>
              <a:srgbClr val="008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nl-NL" sz="1400" dirty="0" err="1">
                  <a:solidFill>
                    <a:schemeClr val="bg1"/>
                  </a:solidFill>
                </a:rPr>
                <a:t>Motivation</a:t>
              </a:r>
              <a:endParaRPr lang="en-GB" sz="1400" dirty="0" err="1">
                <a:solidFill>
                  <a:schemeClr val="bg1"/>
                </a:solidFill>
              </a:endParaRPr>
            </a:p>
          </p:txBody>
        </p:sp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F026DEB5-AEA4-4CE8-6D4B-0B47D53E39F1}"/>
                </a:ext>
              </a:extLst>
            </p:cNvPr>
            <p:cNvSpPr/>
            <p:nvPr/>
          </p:nvSpPr>
          <p:spPr>
            <a:xfrm>
              <a:off x="5000062" y="3270985"/>
              <a:ext cx="1315571" cy="369878"/>
            </a:xfrm>
            <a:prstGeom prst="roundRect">
              <a:avLst/>
            </a:prstGeom>
            <a:solidFill>
              <a:srgbClr val="6AAD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nl-NL" sz="1400" dirty="0">
                  <a:solidFill>
                    <a:schemeClr val="bg1"/>
                  </a:solidFill>
                </a:rPr>
                <a:t>Opportunity</a:t>
              </a:r>
              <a:endParaRPr lang="en-GB" sz="1400" dirty="0" err="1">
                <a:solidFill>
                  <a:schemeClr val="bg1"/>
                </a:solidFill>
              </a:endParaRPr>
            </a:p>
          </p:txBody>
        </p:sp>
        <p:cxnSp>
          <p:nvCxnSpPr>
            <p:cNvPr id="11" name="Rechte verbindingslijn met pijl 10">
              <a:extLst>
                <a:ext uri="{FF2B5EF4-FFF2-40B4-BE49-F238E27FC236}">
                  <a16:creationId xmlns:a16="http://schemas.microsoft.com/office/drawing/2014/main" id="{7BFC49A1-D269-6A0D-517A-DE72981EDD54}"/>
                </a:ext>
              </a:extLst>
            </p:cNvPr>
            <p:cNvCxnSpPr>
              <a:cxnSpLocks/>
              <a:stCxn id="8" idx="3"/>
              <a:endCxn id="5" idx="1"/>
            </p:cNvCxnSpPr>
            <p:nvPr/>
          </p:nvCxnSpPr>
          <p:spPr>
            <a:xfrm>
              <a:off x="6315633" y="2566716"/>
              <a:ext cx="1019596" cy="5034"/>
            </a:xfrm>
            <a:prstGeom prst="straightConnector1">
              <a:avLst/>
            </a:prstGeom>
            <a:ln w="15875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chte verbindingslijn met pijl 13">
              <a:extLst>
                <a:ext uri="{FF2B5EF4-FFF2-40B4-BE49-F238E27FC236}">
                  <a16:creationId xmlns:a16="http://schemas.microsoft.com/office/drawing/2014/main" id="{5A77FF92-1317-659F-A30E-3527B28264F4}"/>
                </a:ext>
              </a:extLst>
            </p:cNvPr>
            <p:cNvCxnSpPr>
              <a:cxnSpLocks/>
              <a:stCxn id="9" idx="0"/>
              <a:endCxn id="8" idx="2"/>
            </p:cNvCxnSpPr>
            <p:nvPr/>
          </p:nvCxnSpPr>
          <p:spPr>
            <a:xfrm flipV="1">
              <a:off x="5657848" y="2751655"/>
              <a:ext cx="0" cy="519330"/>
            </a:xfrm>
            <a:prstGeom prst="straightConnector1">
              <a:avLst/>
            </a:prstGeom>
            <a:ln w="15875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chte verbindingslijn met pijl 16">
              <a:extLst>
                <a:ext uri="{FF2B5EF4-FFF2-40B4-BE49-F238E27FC236}">
                  <a16:creationId xmlns:a16="http://schemas.microsoft.com/office/drawing/2014/main" id="{F4FC6AFE-9B2C-023A-2716-8AF0B9EBF89E}"/>
                </a:ext>
              </a:extLst>
            </p:cNvPr>
            <p:cNvCxnSpPr>
              <a:cxnSpLocks/>
            </p:cNvCxnSpPr>
            <p:nvPr/>
          </p:nvCxnSpPr>
          <p:spPr>
            <a:xfrm>
              <a:off x="5345206" y="1876931"/>
              <a:ext cx="0" cy="504846"/>
            </a:xfrm>
            <a:prstGeom prst="straightConnector1">
              <a:avLst/>
            </a:prstGeom>
            <a:ln w="15875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echte verbindingslijn met pijl 19">
              <a:extLst>
                <a:ext uri="{FF2B5EF4-FFF2-40B4-BE49-F238E27FC236}">
                  <a16:creationId xmlns:a16="http://schemas.microsoft.com/office/drawing/2014/main" id="{0C6799F3-C0EA-FA17-BDE6-7B835B1F07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17558" y="1872515"/>
              <a:ext cx="0" cy="509262"/>
            </a:xfrm>
            <a:prstGeom prst="straightConnector1">
              <a:avLst/>
            </a:prstGeom>
            <a:ln w="15875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echte verbindingslijn met pijl 22">
              <a:extLst>
                <a:ext uri="{FF2B5EF4-FFF2-40B4-BE49-F238E27FC236}">
                  <a16:creationId xmlns:a16="http://schemas.microsoft.com/office/drawing/2014/main" id="{4C5451F1-E52B-CA99-C9FB-3F6724C7772B}"/>
                </a:ext>
              </a:extLst>
            </p:cNvPr>
            <p:cNvCxnSpPr>
              <a:cxnSpLocks/>
              <a:stCxn id="9" idx="3"/>
            </p:cNvCxnSpPr>
            <p:nvPr/>
          </p:nvCxnSpPr>
          <p:spPr>
            <a:xfrm flipV="1">
              <a:off x="6315633" y="2566716"/>
              <a:ext cx="602879" cy="889208"/>
            </a:xfrm>
            <a:prstGeom prst="bentConnector2">
              <a:avLst/>
            </a:prstGeom>
            <a:ln w="15875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chte verbindingslijn met pijl 25">
              <a:extLst>
                <a:ext uri="{FF2B5EF4-FFF2-40B4-BE49-F238E27FC236}">
                  <a16:creationId xmlns:a16="http://schemas.microsoft.com/office/drawing/2014/main" id="{C502C07E-7807-5DCA-43D2-9A6A97DFAB9A}"/>
                </a:ext>
              </a:extLst>
            </p:cNvPr>
            <p:cNvCxnSpPr>
              <a:cxnSpLocks/>
              <a:stCxn id="7" idx="3"/>
            </p:cNvCxnSpPr>
            <p:nvPr/>
          </p:nvCxnSpPr>
          <p:spPr>
            <a:xfrm>
              <a:off x="6315632" y="1691992"/>
              <a:ext cx="602880" cy="874724"/>
            </a:xfrm>
            <a:prstGeom prst="bentConnector2">
              <a:avLst/>
            </a:prstGeom>
            <a:ln w="15875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ep 5">
            <a:extLst>
              <a:ext uri="{FF2B5EF4-FFF2-40B4-BE49-F238E27FC236}">
                <a16:creationId xmlns:a16="http://schemas.microsoft.com/office/drawing/2014/main" id="{D6D09DD6-46DF-5256-E87C-10A68AA52562}"/>
              </a:ext>
            </a:extLst>
          </p:cNvPr>
          <p:cNvGrpSpPr>
            <a:grpSpLocks noChangeAspect="1"/>
          </p:cNvGrpSpPr>
          <p:nvPr/>
        </p:nvGrpSpPr>
        <p:grpSpPr>
          <a:xfrm>
            <a:off x="6073733" y="4777934"/>
            <a:ext cx="2389867" cy="123188"/>
            <a:chOff x="615950" y="1065213"/>
            <a:chExt cx="8276050" cy="426597"/>
          </a:xfrm>
        </p:grpSpPr>
        <p:sp>
          <p:nvSpPr>
            <p:cNvPr id="10" name="Pijl: vijfhoek 9">
              <a:extLst>
                <a:ext uri="{FF2B5EF4-FFF2-40B4-BE49-F238E27FC236}">
                  <a16:creationId xmlns:a16="http://schemas.microsoft.com/office/drawing/2014/main" id="{62E3999F-D1E8-3153-DEED-13FD4021DD99}"/>
                </a:ext>
              </a:extLst>
            </p:cNvPr>
            <p:cNvSpPr/>
            <p:nvPr/>
          </p:nvSpPr>
          <p:spPr>
            <a:xfrm>
              <a:off x="615950" y="1066360"/>
              <a:ext cx="2101356" cy="425450"/>
            </a:xfrm>
            <a:prstGeom prst="homePlate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bg1"/>
                </a:solidFill>
              </a:endParaRPr>
            </a:p>
          </p:txBody>
        </p:sp>
        <p:sp>
          <p:nvSpPr>
            <p:cNvPr id="12" name="Pijl: punthaak 11">
              <a:extLst>
                <a:ext uri="{FF2B5EF4-FFF2-40B4-BE49-F238E27FC236}">
                  <a16:creationId xmlns:a16="http://schemas.microsoft.com/office/drawing/2014/main" id="{EF8E155D-C2E9-852C-A59D-D8416CF7BA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90644" y="1066360"/>
              <a:ext cx="2101356" cy="425450"/>
            </a:xfrm>
            <a:prstGeom prst="chevron">
              <a:avLst/>
            </a:prstGeom>
            <a:noFill/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13" name="Pijl: punthaak 12">
              <a:extLst>
                <a:ext uri="{FF2B5EF4-FFF2-40B4-BE49-F238E27FC236}">
                  <a16:creationId xmlns:a16="http://schemas.microsoft.com/office/drawing/2014/main" id="{78D156FA-9E9F-AE11-71EC-139A517FFF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79794" y="1065213"/>
              <a:ext cx="2101356" cy="425450"/>
            </a:xfrm>
            <a:prstGeom prst="chevron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15" name="Pijl: punthaak 14">
              <a:extLst>
                <a:ext uri="{FF2B5EF4-FFF2-40B4-BE49-F238E27FC236}">
                  <a16:creationId xmlns:a16="http://schemas.microsoft.com/office/drawing/2014/main" id="{77B56F26-DB59-B0FF-5567-62614F64C1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26800" y="1065213"/>
              <a:ext cx="2101356" cy="425450"/>
            </a:xfrm>
            <a:prstGeom prst="chevron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276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AE4573-7CC8-D810-F7C5-9AF6D8483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0" y="168288"/>
            <a:ext cx="8330400" cy="576832"/>
          </a:xfrm>
        </p:spPr>
        <p:txBody>
          <a:bodyPr/>
          <a:lstStyle/>
          <a:p>
            <a:r>
              <a:rPr lang="nl-NL" dirty="0"/>
              <a:t>TDF </a:t>
            </a:r>
            <a:r>
              <a:rPr lang="nl-NL" dirty="0" err="1"/>
              <a:t>domains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COM-B</a:t>
            </a:r>
            <a:endParaRPr lang="en-GB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9EC0E5E-56FD-AD61-3F29-EA8675087F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11</a:t>
            </a:fld>
            <a:endParaRPr lang="nl-NL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FF2457AC-5B8D-9858-2AEE-29893FDB15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558859"/>
              </p:ext>
            </p:extLst>
          </p:nvPr>
        </p:nvGraphicFramePr>
        <p:xfrm>
          <a:off x="1961715" y="1236028"/>
          <a:ext cx="5220570" cy="26714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4751">
                  <a:extLst>
                    <a:ext uri="{9D8B030D-6E8A-4147-A177-3AD203B41FA5}">
                      <a16:colId xmlns:a16="http://schemas.microsoft.com/office/drawing/2014/main" val="1921223969"/>
                    </a:ext>
                  </a:extLst>
                </a:gridCol>
                <a:gridCol w="3175819">
                  <a:extLst>
                    <a:ext uri="{9D8B030D-6E8A-4147-A177-3AD203B41FA5}">
                      <a16:colId xmlns:a16="http://schemas.microsoft.com/office/drawing/2014/main" val="2578697538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GB" sz="1200" dirty="0">
                          <a:effectLst/>
                        </a:rPr>
                        <a:t>COM-B Component</a:t>
                      </a:r>
                      <a:endParaRPr lang="en-GB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GB" sz="1200">
                          <a:effectLst/>
                        </a:rPr>
                        <a:t>TDF Domain</a:t>
                      </a:r>
                      <a:endParaRPr lang="en-GB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6224196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 b="0" dirty="0">
                          <a:effectLst/>
                        </a:rPr>
                        <a:t>Psychological capability</a:t>
                      </a:r>
                      <a:endParaRPr lang="en-GB" sz="1200" b="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>
                          <a:effectLst/>
                        </a:rPr>
                        <a:t>Skills</a:t>
                      </a:r>
                      <a:endParaRPr lang="en-GB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714959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>
                          <a:effectLst/>
                        </a:rPr>
                        <a:t>Memory, attention and decision making</a:t>
                      </a:r>
                      <a:endParaRPr lang="en-GB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8110318"/>
                  </a:ext>
                </a:extLst>
              </a:tr>
              <a:tr h="22415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>
                          <a:effectLst/>
                        </a:rPr>
                        <a:t>Knowledge</a:t>
                      </a:r>
                      <a:endParaRPr lang="en-GB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04053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>
                          <a:effectLst/>
                        </a:rPr>
                        <a:t>Behavioural Regulation</a:t>
                      </a:r>
                      <a:endParaRPr lang="en-GB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0732114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 b="0" dirty="0">
                          <a:effectLst/>
                        </a:rPr>
                        <a:t>Physical Opportunity</a:t>
                      </a:r>
                      <a:endParaRPr lang="en-GB" sz="1200" b="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>
                          <a:effectLst/>
                        </a:rPr>
                        <a:t>Environmental context and resources</a:t>
                      </a:r>
                      <a:endParaRPr lang="en-GB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94587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 b="0">
                          <a:effectLst/>
                        </a:rPr>
                        <a:t>Social opportunity</a:t>
                      </a:r>
                      <a:endParaRPr lang="en-GB" sz="1200" b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>
                          <a:effectLst/>
                        </a:rPr>
                        <a:t>Social influences</a:t>
                      </a:r>
                      <a:endParaRPr lang="en-GB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1814257"/>
                  </a:ext>
                </a:extLst>
              </a:tr>
              <a:tr h="201295">
                <a:tc rowSpan="5"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 b="0" dirty="0">
                          <a:effectLst/>
                        </a:rPr>
                        <a:t>Reflective motivation</a:t>
                      </a:r>
                      <a:endParaRPr lang="en-GB" sz="1200" b="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>
                          <a:effectLst/>
                        </a:rPr>
                        <a:t>Social/professional role and identity</a:t>
                      </a:r>
                      <a:endParaRPr lang="en-GB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105878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>
                          <a:effectLst/>
                        </a:rPr>
                        <a:t>Beliefs about capabilities</a:t>
                      </a:r>
                      <a:endParaRPr lang="en-GB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928851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>
                          <a:effectLst/>
                        </a:rPr>
                        <a:t>Intentions</a:t>
                      </a:r>
                      <a:endParaRPr lang="en-GB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62817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>
                          <a:effectLst/>
                        </a:rPr>
                        <a:t>Goals</a:t>
                      </a:r>
                      <a:endParaRPr lang="en-GB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851482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>
                          <a:effectLst/>
                        </a:rPr>
                        <a:t>Beliefs about consequences</a:t>
                      </a:r>
                      <a:endParaRPr lang="en-GB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1698241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 b="0" dirty="0">
                          <a:effectLst/>
                        </a:rPr>
                        <a:t>Automatic motivation</a:t>
                      </a:r>
                      <a:endParaRPr lang="en-GB" sz="1200" b="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>
                          <a:effectLst/>
                        </a:rPr>
                        <a:t>Emotion</a:t>
                      </a:r>
                      <a:endParaRPr lang="en-GB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3129795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200" dirty="0">
                          <a:effectLst/>
                        </a:rPr>
                        <a:t>Reinforcement</a:t>
                      </a:r>
                      <a:endParaRPr lang="en-GB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35782"/>
                  </a:ext>
                </a:extLst>
              </a:tr>
            </a:tbl>
          </a:graphicData>
        </a:graphic>
      </p:graphicFrame>
      <p:grpSp>
        <p:nvGrpSpPr>
          <p:cNvPr id="10" name="Groep 9">
            <a:extLst>
              <a:ext uri="{FF2B5EF4-FFF2-40B4-BE49-F238E27FC236}">
                <a16:creationId xmlns:a16="http://schemas.microsoft.com/office/drawing/2014/main" id="{B20C0787-2C52-16C4-EF4C-648E9EE1F371}"/>
              </a:ext>
            </a:extLst>
          </p:cNvPr>
          <p:cNvGrpSpPr>
            <a:grpSpLocks noChangeAspect="1"/>
          </p:cNvGrpSpPr>
          <p:nvPr/>
        </p:nvGrpSpPr>
        <p:grpSpPr>
          <a:xfrm>
            <a:off x="6073733" y="4777934"/>
            <a:ext cx="2389867" cy="123188"/>
            <a:chOff x="615950" y="1065213"/>
            <a:chExt cx="8276050" cy="426597"/>
          </a:xfrm>
        </p:grpSpPr>
        <p:sp>
          <p:nvSpPr>
            <p:cNvPr id="11" name="Pijl: vijfhoek 10">
              <a:extLst>
                <a:ext uri="{FF2B5EF4-FFF2-40B4-BE49-F238E27FC236}">
                  <a16:creationId xmlns:a16="http://schemas.microsoft.com/office/drawing/2014/main" id="{EDAC9D70-8D84-6AF6-C1EE-0EC4780D281B}"/>
                </a:ext>
              </a:extLst>
            </p:cNvPr>
            <p:cNvSpPr/>
            <p:nvPr/>
          </p:nvSpPr>
          <p:spPr>
            <a:xfrm>
              <a:off x="615950" y="1066360"/>
              <a:ext cx="2101356" cy="425450"/>
            </a:xfrm>
            <a:prstGeom prst="homePlate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bg1"/>
                </a:solidFill>
              </a:endParaRPr>
            </a:p>
          </p:txBody>
        </p:sp>
        <p:sp>
          <p:nvSpPr>
            <p:cNvPr id="12" name="Pijl: punthaak 11">
              <a:extLst>
                <a:ext uri="{FF2B5EF4-FFF2-40B4-BE49-F238E27FC236}">
                  <a16:creationId xmlns:a16="http://schemas.microsoft.com/office/drawing/2014/main" id="{274F9EC7-417B-0818-E1F6-2810A66141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90644" y="1066360"/>
              <a:ext cx="2101356" cy="425450"/>
            </a:xfrm>
            <a:prstGeom prst="chevron">
              <a:avLst/>
            </a:prstGeom>
            <a:noFill/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13" name="Pijl: punthaak 12">
              <a:extLst>
                <a:ext uri="{FF2B5EF4-FFF2-40B4-BE49-F238E27FC236}">
                  <a16:creationId xmlns:a16="http://schemas.microsoft.com/office/drawing/2014/main" id="{93F9C9E9-218A-4A2E-17B9-04F0BA9F6D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79794" y="1065213"/>
              <a:ext cx="2101356" cy="425450"/>
            </a:xfrm>
            <a:prstGeom prst="chevron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14" name="Pijl: punthaak 13">
              <a:extLst>
                <a:ext uri="{FF2B5EF4-FFF2-40B4-BE49-F238E27FC236}">
                  <a16:creationId xmlns:a16="http://schemas.microsoft.com/office/drawing/2014/main" id="{37D691E2-A503-81F7-01B6-FBD38D725F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26800" y="1065213"/>
              <a:ext cx="2101356" cy="425450"/>
            </a:xfrm>
            <a:prstGeom prst="chevron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6068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E617A7D-AB8B-FAB7-DD2F-864171664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0" y="168288"/>
            <a:ext cx="8330400" cy="576832"/>
          </a:xfrm>
        </p:spPr>
        <p:txBody>
          <a:bodyPr/>
          <a:lstStyle/>
          <a:p>
            <a:r>
              <a:rPr lang="nl-NL" dirty="0"/>
              <a:t>Model development</a:t>
            </a: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C64D0EA-F8F3-BB82-7C5E-6DAC2E44A0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12</a:t>
            </a:fld>
            <a:endParaRPr lang="nl-NL" dirty="0"/>
          </a:p>
        </p:txBody>
      </p:sp>
      <p:grpSp>
        <p:nvGrpSpPr>
          <p:cNvPr id="43" name="Groep 42">
            <a:extLst>
              <a:ext uri="{FF2B5EF4-FFF2-40B4-BE49-F238E27FC236}">
                <a16:creationId xmlns:a16="http://schemas.microsoft.com/office/drawing/2014/main" id="{B10341CC-67C0-0828-05F4-400588F18F63}"/>
              </a:ext>
            </a:extLst>
          </p:cNvPr>
          <p:cNvGrpSpPr/>
          <p:nvPr/>
        </p:nvGrpSpPr>
        <p:grpSpPr>
          <a:xfrm>
            <a:off x="733800" y="976370"/>
            <a:ext cx="8066005" cy="2751030"/>
            <a:chOff x="733800" y="452970"/>
            <a:chExt cx="8066005" cy="2751030"/>
          </a:xfrm>
        </p:grpSpPr>
        <p:cxnSp>
          <p:nvCxnSpPr>
            <p:cNvPr id="40" name="Rechte verbindingslijn met pijl 39">
              <a:extLst>
                <a:ext uri="{FF2B5EF4-FFF2-40B4-BE49-F238E27FC236}">
                  <a16:creationId xmlns:a16="http://schemas.microsoft.com/office/drawing/2014/main" id="{FE28B756-515B-28DD-5271-7E189E7B87FA}"/>
                </a:ext>
              </a:extLst>
            </p:cNvPr>
            <p:cNvCxnSpPr>
              <a:cxnSpLocks/>
              <a:stCxn id="20" idx="3"/>
            </p:cNvCxnSpPr>
            <p:nvPr/>
          </p:nvCxnSpPr>
          <p:spPr>
            <a:xfrm>
              <a:off x="2101800" y="2571750"/>
              <a:ext cx="1390200" cy="0"/>
            </a:xfrm>
            <a:prstGeom prst="straightConnector1">
              <a:avLst/>
            </a:prstGeom>
            <a:ln w="15875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22732BB8-4673-6394-E7AF-825A6C63F0A1}"/>
                </a:ext>
              </a:extLst>
            </p:cNvPr>
            <p:cNvSpPr/>
            <p:nvPr/>
          </p:nvSpPr>
          <p:spPr>
            <a:xfrm>
              <a:off x="3604800" y="1693111"/>
              <a:ext cx="3276000" cy="1368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2E4B63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200" dirty="0" err="1">
                <a:solidFill>
                  <a:schemeClr val="tx1"/>
                </a:solidFill>
              </a:endParaRP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C49F4C9A-B953-2829-5A8F-C5F60FE78CE9}"/>
                </a:ext>
              </a:extLst>
            </p:cNvPr>
            <p:cNvSpPr/>
            <p:nvPr/>
          </p:nvSpPr>
          <p:spPr>
            <a:xfrm>
              <a:off x="3548400" y="1758211"/>
              <a:ext cx="3276000" cy="136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E4B63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200" dirty="0" err="1">
                <a:solidFill>
                  <a:schemeClr val="tx1"/>
                </a:solidFill>
              </a:endParaRPr>
            </a:p>
          </p:txBody>
        </p:sp>
        <p:sp>
          <p:nvSpPr>
            <p:cNvPr id="5" name="Rechthoek: afgeronde hoeken 4">
              <a:extLst>
                <a:ext uri="{FF2B5EF4-FFF2-40B4-BE49-F238E27FC236}">
                  <a16:creationId xmlns:a16="http://schemas.microsoft.com/office/drawing/2014/main" id="{9AC9EB89-B564-E411-D5B1-E244FA1A42BF}"/>
                </a:ext>
              </a:extLst>
            </p:cNvPr>
            <p:cNvSpPr/>
            <p:nvPr/>
          </p:nvSpPr>
          <p:spPr>
            <a:xfrm>
              <a:off x="7431805" y="2182472"/>
              <a:ext cx="1368000" cy="389278"/>
            </a:xfrm>
            <a:prstGeom prst="roundRect">
              <a:avLst>
                <a:gd name="adj" fmla="val 2435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nl-NL" sz="1400" dirty="0" err="1">
                  <a:solidFill>
                    <a:schemeClr val="bg1"/>
                  </a:solidFill>
                </a:rPr>
                <a:t>Habit</a:t>
              </a:r>
              <a:endParaRPr lang="en-GB" sz="1400" dirty="0" err="1">
                <a:solidFill>
                  <a:schemeClr val="bg1"/>
                </a:solidFill>
              </a:endParaRPr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B0F183FD-D0DA-B474-D3D8-B8BB97B30C20}"/>
                </a:ext>
              </a:extLst>
            </p:cNvPr>
            <p:cNvSpPr/>
            <p:nvPr/>
          </p:nvSpPr>
          <p:spPr>
            <a:xfrm>
              <a:off x="3492000" y="1836000"/>
              <a:ext cx="3276000" cy="13680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2E4B63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nl-NL" sz="1200" dirty="0">
                  <a:solidFill>
                    <a:schemeClr val="tx1"/>
                  </a:solidFill>
                </a:rPr>
                <a:t>Context-</a:t>
              </a:r>
              <a:r>
                <a:rPr lang="nl-NL" sz="1200" dirty="0" err="1">
                  <a:solidFill>
                    <a:schemeClr val="tx1"/>
                  </a:solidFill>
                </a:rPr>
                <a:t>dependent</a:t>
              </a:r>
              <a:r>
                <a:rPr lang="nl-NL" sz="1200" dirty="0">
                  <a:solidFill>
                    <a:schemeClr val="tx1"/>
                  </a:solidFill>
                </a:rPr>
                <a:t> </a:t>
              </a:r>
              <a:r>
                <a:rPr lang="nl-NL" sz="1200" dirty="0" err="1">
                  <a:solidFill>
                    <a:schemeClr val="tx1"/>
                  </a:solidFill>
                </a:rPr>
                <a:t>repetition</a:t>
              </a:r>
              <a:endParaRPr lang="en-GB" sz="1200" dirty="0" err="1">
                <a:solidFill>
                  <a:schemeClr val="tx1"/>
                </a:solidFill>
              </a:endParaRPr>
            </a:p>
          </p:txBody>
        </p:sp>
        <p:sp>
          <p:nvSpPr>
            <p:cNvPr id="10" name="Rechthoek: afgeronde hoeken 9">
              <a:extLst>
                <a:ext uri="{FF2B5EF4-FFF2-40B4-BE49-F238E27FC236}">
                  <a16:creationId xmlns:a16="http://schemas.microsoft.com/office/drawing/2014/main" id="{C42B6DE3-3D0C-16C5-98C9-F081A79E889B}"/>
                </a:ext>
              </a:extLst>
            </p:cNvPr>
            <p:cNvSpPr/>
            <p:nvPr/>
          </p:nvSpPr>
          <p:spPr>
            <a:xfrm>
              <a:off x="3604800" y="2377111"/>
              <a:ext cx="1368000" cy="389278"/>
            </a:xfrm>
            <a:prstGeom prst="roundRect">
              <a:avLst>
                <a:gd name="adj" fmla="val 2435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nl-NL" sz="1400" dirty="0">
                  <a:solidFill>
                    <a:schemeClr val="bg1"/>
                  </a:solidFill>
                </a:rPr>
                <a:t>Cue</a:t>
              </a:r>
              <a:endParaRPr lang="en-GB" sz="1400" dirty="0" err="1">
                <a:solidFill>
                  <a:schemeClr val="bg1"/>
                </a:solidFill>
              </a:endParaRP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22E7497B-708A-431D-3479-100950DDCB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930058" y="1324363"/>
              <a:ext cx="399883" cy="315162"/>
            </a:xfrm>
            <a:prstGeom prst="rect">
              <a:avLst/>
            </a:prstGeom>
          </p:spPr>
        </p:pic>
        <p:sp>
          <p:nvSpPr>
            <p:cNvPr id="19" name="Rechthoek: afgeronde hoeken 18">
              <a:extLst>
                <a:ext uri="{FF2B5EF4-FFF2-40B4-BE49-F238E27FC236}">
                  <a16:creationId xmlns:a16="http://schemas.microsoft.com/office/drawing/2014/main" id="{D52113E2-5BC9-FC05-998C-ED3E3B607870}"/>
                </a:ext>
              </a:extLst>
            </p:cNvPr>
            <p:cNvSpPr/>
            <p:nvPr/>
          </p:nvSpPr>
          <p:spPr>
            <a:xfrm>
              <a:off x="733800" y="892700"/>
              <a:ext cx="1368000" cy="640142"/>
            </a:xfrm>
            <a:prstGeom prst="roundRect">
              <a:avLst>
                <a:gd name="adj" fmla="val 2435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nl-NL" sz="1400" dirty="0" err="1">
                  <a:solidFill>
                    <a:schemeClr val="bg1"/>
                  </a:solidFill>
                </a:rPr>
                <a:t>Initial</a:t>
              </a:r>
              <a:r>
                <a:rPr lang="nl-NL" sz="1400" dirty="0">
                  <a:solidFill>
                    <a:schemeClr val="bg1"/>
                  </a:solidFill>
                </a:rPr>
                <a:t> </a:t>
              </a:r>
              <a:r>
                <a:rPr lang="nl-NL" sz="1400" dirty="0" err="1">
                  <a:solidFill>
                    <a:schemeClr val="bg1"/>
                  </a:solidFill>
                </a:rPr>
                <a:t>Motivation</a:t>
              </a:r>
              <a:endParaRPr lang="en-GB" sz="1400" dirty="0" err="1">
                <a:solidFill>
                  <a:schemeClr val="bg1"/>
                </a:solidFill>
              </a:endParaRPr>
            </a:p>
          </p:txBody>
        </p:sp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12E6B879-7173-99F5-36FE-8BD338480AEB}"/>
                </a:ext>
              </a:extLst>
            </p:cNvPr>
            <p:cNvSpPr/>
            <p:nvPr/>
          </p:nvSpPr>
          <p:spPr>
            <a:xfrm>
              <a:off x="733800" y="2377111"/>
              <a:ext cx="1368000" cy="389278"/>
            </a:xfrm>
            <a:prstGeom prst="roundRect">
              <a:avLst>
                <a:gd name="adj" fmla="val 2435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nl-NL" sz="1400" dirty="0" err="1">
                  <a:solidFill>
                    <a:schemeClr val="bg1"/>
                  </a:solidFill>
                </a:rPr>
                <a:t>Intention</a:t>
              </a:r>
              <a:endParaRPr lang="en-GB" sz="1400" dirty="0" err="1">
                <a:solidFill>
                  <a:schemeClr val="bg1"/>
                </a:solidFill>
              </a:endParaRPr>
            </a:p>
          </p:txBody>
        </p:sp>
        <p:cxnSp>
          <p:nvCxnSpPr>
            <p:cNvPr id="22" name="Rechte verbindingslijn met pijl 21">
              <a:extLst>
                <a:ext uri="{FF2B5EF4-FFF2-40B4-BE49-F238E27FC236}">
                  <a16:creationId xmlns:a16="http://schemas.microsoft.com/office/drawing/2014/main" id="{9A153256-9B80-C962-CA37-0D4453FF4865}"/>
                </a:ext>
              </a:extLst>
            </p:cNvPr>
            <p:cNvCxnSpPr>
              <a:cxnSpLocks/>
              <a:stCxn id="19" idx="2"/>
              <a:endCxn id="20" idx="0"/>
            </p:cNvCxnSpPr>
            <p:nvPr/>
          </p:nvCxnSpPr>
          <p:spPr>
            <a:xfrm>
              <a:off x="1417800" y="1532842"/>
              <a:ext cx="0" cy="844269"/>
            </a:xfrm>
            <a:prstGeom prst="straightConnector1">
              <a:avLst/>
            </a:prstGeom>
            <a:ln w="15875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2A96D13E-E93A-B316-F957-3BA4FEA92A05}"/>
                </a:ext>
              </a:extLst>
            </p:cNvPr>
            <p:cNvSpPr/>
            <p:nvPr/>
          </p:nvSpPr>
          <p:spPr>
            <a:xfrm>
              <a:off x="5261298" y="2377111"/>
              <a:ext cx="1368000" cy="389278"/>
            </a:xfrm>
            <a:prstGeom prst="roundRect">
              <a:avLst>
                <a:gd name="adj" fmla="val 2435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nl-NL" sz="1400" dirty="0" err="1">
                  <a:solidFill>
                    <a:schemeClr val="bg1"/>
                  </a:solidFill>
                </a:rPr>
                <a:t>Behaviour</a:t>
              </a:r>
              <a:endParaRPr lang="en-GB" sz="1400" dirty="0" err="1">
                <a:solidFill>
                  <a:schemeClr val="bg1"/>
                </a:solidFill>
              </a:endParaRPr>
            </a:p>
          </p:txBody>
        </p:sp>
        <p:cxnSp>
          <p:nvCxnSpPr>
            <p:cNvPr id="32" name="Rechte verbindingslijn met pijl 31">
              <a:extLst>
                <a:ext uri="{FF2B5EF4-FFF2-40B4-BE49-F238E27FC236}">
                  <a16:creationId xmlns:a16="http://schemas.microsoft.com/office/drawing/2014/main" id="{49800366-977B-E91C-ECB4-987C919BF022}"/>
                </a:ext>
              </a:extLst>
            </p:cNvPr>
            <p:cNvCxnSpPr>
              <a:cxnSpLocks/>
            </p:cNvCxnSpPr>
            <p:nvPr/>
          </p:nvCxnSpPr>
          <p:spPr>
            <a:xfrm>
              <a:off x="4954058" y="2571750"/>
              <a:ext cx="312742" cy="0"/>
            </a:xfrm>
            <a:prstGeom prst="straightConnector1">
              <a:avLst/>
            </a:prstGeom>
            <a:ln w="15875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echte verbindingslijn met pijl 34">
              <a:extLst>
                <a:ext uri="{FF2B5EF4-FFF2-40B4-BE49-F238E27FC236}">
                  <a16:creationId xmlns:a16="http://schemas.microsoft.com/office/drawing/2014/main" id="{8ECBE388-3D41-7049-8487-B1951B02DA52}"/>
                </a:ext>
              </a:extLst>
            </p:cNvPr>
            <p:cNvCxnSpPr>
              <a:cxnSpLocks/>
              <a:stCxn id="18" idx="3"/>
              <a:endCxn id="5" idx="1"/>
            </p:cNvCxnSpPr>
            <p:nvPr/>
          </p:nvCxnSpPr>
          <p:spPr>
            <a:xfrm>
              <a:off x="6880800" y="2377111"/>
              <a:ext cx="551005" cy="0"/>
            </a:xfrm>
            <a:prstGeom prst="straightConnector1">
              <a:avLst/>
            </a:prstGeom>
            <a:ln w="15875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hthoek: afgeronde hoeken 37">
              <a:extLst>
                <a:ext uri="{FF2B5EF4-FFF2-40B4-BE49-F238E27FC236}">
                  <a16:creationId xmlns:a16="http://schemas.microsoft.com/office/drawing/2014/main" id="{F373976C-D96C-2A36-F460-6367C59B5270}"/>
                </a:ext>
              </a:extLst>
            </p:cNvPr>
            <p:cNvSpPr/>
            <p:nvPr/>
          </p:nvSpPr>
          <p:spPr>
            <a:xfrm>
              <a:off x="4447376" y="452970"/>
              <a:ext cx="1368000" cy="640142"/>
            </a:xfrm>
            <a:prstGeom prst="roundRect">
              <a:avLst>
                <a:gd name="adj" fmla="val 2435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nl-NL" sz="1400" dirty="0" err="1">
                  <a:solidFill>
                    <a:schemeClr val="bg1"/>
                  </a:solidFill>
                </a:rPr>
                <a:t>Self-regulation</a:t>
              </a:r>
              <a:endParaRPr lang="en-GB" sz="1400" dirty="0" err="1">
                <a:solidFill>
                  <a:schemeClr val="bg1"/>
                </a:solidFill>
              </a:endParaRPr>
            </a:p>
          </p:txBody>
        </p:sp>
      </p:grpSp>
      <p:cxnSp>
        <p:nvCxnSpPr>
          <p:cNvPr id="45" name="Rechte verbindingslijn met pijl 44">
            <a:extLst>
              <a:ext uri="{FF2B5EF4-FFF2-40B4-BE49-F238E27FC236}">
                <a16:creationId xmlns:a16="http://schemas.microsoft.com/office/drawing/2014/main" id="{FADD3032-131A-8DB7-5247-4563CDDC2FEB}"/>
              </a:ext>
            </a:extLst>
          </p:cNvPr>
          <p:cNvCxnSpPr>
            <a:cxnSpLocks/>
            <a:stCxn id="38" idx="2"/>
          </p:cNvCxnSpPr>
          <p:nvPr/>
        </p:nvCxnSpPr>
        <p:spPr>
          <a:xfrm>
            <a:off x="5131376" y="1616512"/>
            <a:ext cx="0" cy="194639"/>
          </a:xfrm>
          <a:prstGeom prst="straightConnector1">
            <a:avLst/>
          </a:prstGeom>
          <a:ln w="1587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ep 24">
            <a:extLst>
              <a:ext uri="{FF2B5EF4-FFF2-40B4-BE49-F238E27FC236}">
                <a16:creationId xmlns:a16="http://schemas.microsoft.com/office/drawing/2014/main" id="{6BBA2F4C-DB7F-42CA-E10C-2BE23A64AD6F}"/>
              </a:ext>
            </a:extLst>
          </p:cNvPr>
          <p:cNvGrpSpPr>
            <a:grpSpLocks noChangeAspect="1"/>
          </p:cNvGrpSpPr>
          <p:nvPr/>
        </p:nvGrpSpPr>
        <p:grpSpPr>
          <a:xfrm>
            <a:off x="6073733" y="4777934"/>
            <a:ext cx="2389867" cy="123188"/>
            <a:chOff x="615950" y="1065213"/>
            <a:chExt cx="8276050" cy="426597"/>
          </a:xfrm>
        </p:grpSpPr>
        <p:sp>
          <p:nvSpPr>
            <p:cNvPr id="27" name="Pijl: vijfhoek 26">
              <a:extLst>
                <a:ext uri="{FF2B5EF4-FFF2-40B4-BE49-F238E27FC236}">
                  <a16:creationId xmlns:a16="http://schemas.microsoft.com/office/drawing/2014/main" id="{03D81F96-6A4B-7BA8-0C80-927B9E915E50}"/>
                </a:ext>
              </a:extLst>
            </p:cNvPr>
            <p:cNvSpPr/>
            <p:nvPr/>
          </p:nvSpPr>
          <p:spPr>
            <a:xfrm>
              <a:off x="615950" y="1066360"/>
              <a:ext cx="2101356" cy="425450"/>
            </a:xfrm>
            <a:prstGeom prst="homePlate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bg1"/>
                </a:solidFill>
              </a:endParaRPr>
            </a:p>
          </p:txBody>
        </p:sp>
        <p:sp>
          <p:nvSpPr>
            <p:cNvPr id="28" name="Pijl: punthaak 27">
              <a:extLst>
                <a:ext uri="{FF2B5EF4-FFF2-40B4-BE49-F238E27FC236}">
                  <a16:creationId xmlns:a16="http://schemas.microsoft.com/office/drawing/2014/main" id="{E246AD86-EAA8-CF75-0E50-E3E4D6E9D9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90644" y="1066360"/>
              <a:ext cx="2101356" cy="425450"/>
            </a:xfrm>
            <a:prstGeom prst="chevron">
              <a:avLst/>
            </a:prstGeom>
            <a:noFill/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29" name="Pijl: punthaak 28">
              <a:extLst>
                <a:ext uri="{FF2B5EF4-FFF2-40B4-BE49-F238E27FC236}">
                  <a16:creationId xmlns:a16="http://schemas.microsoft.com/office/drawing/2014/main" id="{DD31D78A-3BAE-D8C7-E96A-DE26BDA779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79794" y="1065213"/>
              <a:ext cx="2101356" cy="425450"/>
            </a:xfrm>
            <a:prstGeom prst="chevron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30" name="Pijl: punthaak 29">
              <a:extLst>
                <a:ext uri="{FF2B5EF4-FFF2-40B4-BE49-F238E27FC236}">
                  <a16:creationId xmlns:a16="http://schemas.microsoft.com/office/drawing/2014/main" id="{7B1AD91B-50F9-40EA-0C2C-BDE9E49061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26800" y="1065213"/>
              <a:ext cx="2101356" cy="425450"/>
            </a:xfrm>
            <a:prstGeom prst="chevron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7959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Kubus 23">
            <a:extLst>
              <a:ext uri="{FF2B5EF4-FFF2-40B4-BE49-F238E27FC236}">
                <a16:creationId xmlns:a16="http://schemas.microsoft.com/office/drawing/2014/main" id="{CDD57EAC-B890-F954-8E15-CDBE1653C530}"/>
              </a:ext>
            </a:extLst>
          </p:cNvPr>
          <p:cNvSpPr/>
          <p:nvPr/>
        </p:nvSpPr>
        <p:spPr>
          <a:xfrm>
            <a:off x="4350318" y="2517036"/>
            <a:ext cx="1390199" cy="1275905"/>
          </a:xfrm>
          <a:prstGeom prst="cube">
            <a:avLst/>
          </a:prstGeom>
          <a:solidFill>
            <a:schemeClr val="accent6">
              <a:lumMod val="85000"/>
              <a:lumOff val="1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sz="1200" dirty="0">
                <a:solidFill>
                  <a:schemeClr val="bg1"/>
                </a:solidFill>
              </a:rPr>
              <a:t>Context-</a:t>
            </a:r>
            <a:r>
              <a:rPr lang="nl-NL" sz="1200" dirty="0" err="1">
                <a:solidFill>
                  <a:schemeClr val="bg1"/>
                </a:solidFill>
              </a:rPr>
              <a:t>dependent</a:t>
            </a:r>
            <a:endParaRPr lang="nl-NL" sz="1200" dirty="0">
              <a:solidFill>
                <a:schemeClr val="bg1"/>
              </a:solidFill>
            </a:endParaRPr>
          </a:p>
          <a:p>
            <a:pPr algn="ctr"/>
            <a:r>
              <a:rPr lang="nl-NL" sz="1200" dirty="0" err="1">
                <a:solidFill>
                  <a:schemeClr val="bg1"/>
                </a:solidFill>
              </a:rPr>
              <a:t>repetition</a:t>
            </a:r>
            <a:endParaRPr lang="nl-NL" sz="1200" dirty="0">
              <a:solidFill>
                <a:schemeClr val="bg1"/>
              </a:solidFill>
            </a:endParaRP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F8CA0B05-5919-5702-1D3D-5715DCF395E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13</a:t>
            </a:fld>
            <a:endParaRPr lang="nl-NL" dirty="0"/>
          </a:p>
        </p:txBody>
      </p:sp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380AEA56-7F9E-6F43-C9B2-8C8654AB13CB}"/>
              </a:ext>
            </a:extLst>
          </p:cNvPr>
          <p:cNvCxnSpPr>
            <a:cxnSpLocks/>
            <a:stCxn id="15" idx="2"/>
          </p:cNvCxnSpPr>
          <p:nvPr/>
        </p:nvCxnSpPr>
        <p:spPr>
          <a:xfrm>
            <a:off x="5056517" y="1949746"/>
            <a:ext cx="0" cy="701530"/>
          </a:xfrm>
          <a:prstGeom prst="straightConnector1">
            <a:avLst/>
          </a:prstGeom>
          <a:ln w="15875">
            <a:solidFill>
              <a:schemeClr val="bg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507E1C97-DEBE-EED4-FFD2-475D88FD61DE}"/>
              </a:ext>
            </a:extLst>
          </p:cNvPr>
          <p:cNvSpPr/>
          <p:nvPr/>
        </p:nvSpPr>
        <p:spPr>
          <a:xfrm>
            <a:off x="6231328" y="2926078"/>
            <a:ext cx="1577439" cy="389278"/>
          </a:xfrm>
          <a:prstGeom prst="roundRect">
            <a:avLst>
              <a:gd name="adj" fmla="val 24359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400" dirty="0" err="1">
                <a:solidFill>
                  <a:schemeClr val="bg1"/>
                </a:solidFill>
              </a:rPr>
              <a:t>Habit</a:t>
            </a:r>
            <a:r>
              <a:rPr lang="nl-NL" sz="1400" dirty="0">
                <a:solidFill>
                  <a:schemeClr val="bg1"/>
                </a:solidFill>
              </a:rPr>
              <a:t> </a:t>
            </a:r>
            <a:r>
              <a:rPr lang="nl-NL" sz="1400" dirty="0" err="1">
                <a:solidFill>
                  <a:schemeClr val="bg1"/>
                </a:solidFill>
              </a:rPr>
              <a:t>strength</a:t>
            </a:r>
            <a:endParaRPr lang="en-GB" sz="1400" dirty="0" err="1">
              <a:solidFill>
                <a:schemeClr val="bg1"/>
              </a:solidFill>
            </a:endParaRPr>
          </a:p>
        </p:txBody>
      </p:sp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BC02C30C-E692-E02D-71C3-EE579DF40ED1}"/>
              </a:ext>
            </a:extLst>
          </p:cNvPr>
          <p:cNvSpPr/>
          <p:nvPr/>
        </p:nvSpPr>
        <p:spPr>
          <a:xfrm>
            <a:off x="4372517" y="1560468"/>
            <a:ext cx="1368000" cy="389278"/>
          </a:xfrm>
          <a:prstGeom prst="roundRect">
            <a:avLst>
              <a:gd name="adj" fmla="val 24359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400" dirty="0" err="1">
                <a:solidFill>
                  <a:schemeClr val="bg1"/>
                </a:solidFill>
              </a:rPr>
              <a:t>Intention</a:t>
            </a:r>
            <a:endParaRPr lang="en-GB" sz="1400" dirty="0" err="1">
              <a:solidFill>
                <a:schemeClr val="bg1"/>
              </a:solidFill>
            </a:endParaRPr>
          </a:p>
        </p:txBody>
      </p:sp>
      <p:sp>
        <p:nvSpPr>
          <p:cNvPr id="21" name="Rechthoek: afgeronde hoeken 20">
            <a:extLst>
              <a:ext uri="{FF2B5EF4-FFF2-40B4-BE49-F238E27FC236}">
                <a16:creationId xmlns:a16="http://schemas.microsoft.com/office/drawing/2014/main" id="{B169C9D5-137C-D778-BC8B-B6BF8A55C6F0}"/>
              </a:ext>
            </a:extLst>
          </p:cNvPr>
          <p:cNvSpPr/>
          <p:nvPr/>
        </p:nvSpPr>
        <p:spPr>
          <a:xfrm>
            <a:off x="2256014" y="2227260"/>
            <a:ext cx="1368000" cy="335521"/>
          </a:xfrm>
          <a:prstGeom prst="roundRect">
            <a:avLst>
              <a:gd name="adj" fmla="val 24359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100" dirty="0" err="1">
                <a:solidFill>
                  <a:schemeClr val="bg1"/>
                </a:solidFill>
              </a:rPr>
              <a:t>Self-regulation</a:t>
            </a:r>
            <a:endParaRPr lang="en-GB" sz="1100" dirty="0" err="1">
              <a:solidFill>
                <a:schemeClr val="bg1"/>
              </a:solidFill>
            </a:endParaRPr>
          </a:p>
        </p:txBody>
      </p:sp>
      <p:cxnSp>
        <p:nvCxnSpPr>
          <p:cNvPr id="22" name="Rechte verbindingslijn met pijl 21">
            <a:extLst>
              <a:ext uri="{FF2B5EF4-FFF2-40B4-BE49-F238E27FC236}">
                <a16:creationId xmlns:a16="http://schemas.microsoft.com/office/drawing/2014/main" id="{9B14C2A5-C9C8-7B4F-DDFB-9BFB97F59679}"/>
              </a:ext>
            </a:extLst>
          </p:cNvPr>
          <p:cNvCxnSpPr>
            <a:cxnSpLocks/>
            <a:stCxn id="21" idx="3"/>
            <a:endCxn id="24" idx="2"/>
          </p:cNvCxnSpPr>
          <p:nvPr/>
        </p:nvCxnSpPr>
        <p:spPr>
          <a:xfrm>
            <a:off x="3624014" y="2395021"/>
            <a:ext cx="726304" cy="919456"/>
          </a:xfrm>
          <a:prstGeom prst="bentConnector3">
            <a:avLst>
              <a:gd name="adj1" fmla="val 50000"/>
            </a:avLst>
          </a:prstGeom>
          <a:ln w="1587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hthoek: afgeronde hoeken 25">
            <a:extLst>
              <a:ext uri="{FF2B5EF4-FFF2-40B4-BE49-F238E27FC236}">
                <a16:creationId xmlns:a16="http://schemas.microsoft.com/office/drawing/2014/main" id="{A7AC20C4-4BCA-029A-2393-282778C50A9E}"/>
              </a:ext>
            </a:extLst>
          </p:cNvPr>
          <p:cNvSpPr/>
          <p:nvPr/>
        </p:nvSpPr>
        <p:spPr>
          <a:xfrm>
            <a:off x="2256014" y="2701204"/>
            <a:ext cx="1368000" cy="532629"/>
          </a:xfrm>
          <a:prstGeom prst="roundRect">
            <a:avLst>
              <a:gd name="adj" fmla="val 24359"/>
            </a:avLst>
          </a:prstGeom>
          <a:solidFill>
            <a:srgbClr val="B0CF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100" dirty="0" err="1">
                <a:solidFill>
                  <a:schemeClr val="bg1"/>
                </a:solidFill>
              </a:rPr>
              <a:t>Intrinsic</a:t>
            </a:r>
            <a:r>
              <a:rPr lang="nl-NL" sz="1100" dirty="0">
                <a:solidFill>
                  <a:schemeClr val="bg1"/>
                </a:solidFill>
              </a:rPr>
              <a:t> </a:t>
            </a:r>
            <a:r>
              <a:rPr lang="nl-NL" sz="1100" dirty="0" err="1">
                <a:solidFill>
                  <a:schemeClr val="bg1"/>
                </a:solidFill>
              </a:rPr>
              <a:t>reward</a:t>
            </a:r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27" name="Rechthoek: afgeronde hoeken 26">
            <a:extLst>
              <a:ext uri="{FF2B5EF4-FFF2-40B4-BE49-F238E27FC236}">
                <a16:creationId xmlns:a16="http://schemas.microsoft.com/office/drawing/2014/main" id="{E632B7E9-213F-6BB5-23EA-CC27290BFF40}"/>
              </a:ext>
            </a:extLst>
          </p:cNvPr>
          <p:cNvSpPr/>
          <p:nvPr/>
        </p:nvSpPr>
        <p:spPr>
          <a:xfrm>
            <a:off x="2256014" y="3372256"/>
            <a:ext cx="1368000" cy="532629"/>
          </a:xfrm>
          <a:prstGeom prst="roundRect">
            <a:avLst>
              <a:gd name="adj" fmla="val 24359"/>
            </a:avLst>
          </a:prstGeom>
          <a:solidFill>
            <a:srgbClr val="B0CF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100" dirty="0" err="1">
                <a:solidFill>
                  <a:schemeClr val="bg1"/>
                </a:solidFill>
              </a:rPr>
              <a:t>Anticipated</a:t>
            </a:r>
            <a:r>
              <a:rPr lang="nl-NL" sz="1100" dirty="0">
                <a:solidFill>
                  <a:schemeClr val="bg1"/>
                </a:solidFill>
              </a:rPr>
              <a:t> </a:t>
            </a:r>
            <a:r>
              <a:rPr lang="nl-NL" sz="1100" dirty="0" err="1">
                <a:solidFill>
                  <a:schemeClr val="bg1"/>
                </a:solidFill>
              </a:rPr>
              <a:t>regret</a:t>
            </a:r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29" name="Rechthoek: afgeronde hoeken 28">
            <a:extLst>
              <a:ext uri="{FF2B5EF4-FFF2-40B4-BE49-F238E27FC236}">
                <a16:creationId xmlns:a16="http://schemas.microsoft.com/office/drawing/2014/main" id="{01E6A5C1-F991-3BA2-CD70-E030F4E2D259}"/>
              </a:ext>
            </a:extLst>
          </p:cNvPr>
          <p:cNvSpPr/>
          <p:nvPr/>
        </p:nvSpPr>
        <p:spPr>
          <a:xfrm>
            <a:off x="1494397" y="115972"/>
            <a:ext cx="1368000" cy="532629"/>
          </a:xfrm>
          <a:prstGeom prst="roundRect">
            <a:avLst>
              <a:gd name="adj" fmla="val 24359"/>
            </a:avLst>
          </a:prstGeom>
          <a:solidFill>
            <a:srgbClr val="B0CF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100" dirty="0" err="1">
                <a:solidFill>
                  <a:schemeClr val="bg1"/>
                </a:solidFill>
              </a:rPr>
              <a:t>Behaviour</a:t>
            </a:r>
            <a:r>
              <a:rPr lang="nl-NL" sz="1100" dirty="0">
                <a:solidFill>
                  <a:schemeClr val="bg1"/>
                </a:solidFill>
              </a:rPr>
              <a:t> </a:t>
            </a:r>
            <a:r>
              <a:rPr lang="nl-NL" sz="1100" dirty="0" err="1">
                <a:solidFill>
                  <a:schemeClr val="bg1"/>
                </a:solidFill>
              </a:rPr>
              <a:t>regulation</a:t>
            </a:r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30" name="Rechthoek: afgeronde hoeken 29">
            <a:extLst>
              <a:ext uri="{FF2B5EF4-FFF2-40B4-BE49-F238E27FC236}">
                <a16:creationId xmlns:a16="http://schemas.microsoft.com/office/drawing/2014/main" id="{B46C498A-4662-2EF7-2E69-5724501EFB3D}"/>
              </a:ext>
            </a:extLst>
          </p:cNvPr>
          <p:cNvSpPr/>
          <p:nvPr/>
        </p:nvSpPr>
        <p:spPr>
          <a:xfrm>
            <a:off x="4617127" y="144927"/>
            <a:ext cx="1368000" cy="335521"/>
          </a:xfrm>
          <a:prstGeom prst="roundRect">
            <a:avLst>
              <a:gd name="adj" fmla="val 24359"/>
            </a:avLst>
          </a:prstGeom>
          <a:solidFill>
            <a:srgbClr val="B0CF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100" dirty="0">
                <a:solidFill>
                  <a:schemeClr val="bg1"/>
                </a:solidFill>
              </a:rPr>
              <a:t>Goals</a:t>
            </a:r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E60E8B06-9C01-0FCE-9236-34B7CBDD1272}"/>
              </a:ext>
            </a:extLst>
          </p:cNvPr>
          <p:cNvSpPr/>
          <p:nvPr/>
        </p:nvSpPr>
        <p:spPr>
          <a:xfrm>
            <a:off x="73924" y="113292"/>
            <a:ext cx="1368000" cy="335521"/>
          </a:xfrm>
          <a:prstGeom prst="roundRect">
            <a:avLst>
              <a:gd name="adj" fmla="val 24359"/>
            </a:avLst>
          </a:prstGeom>
          <a:solidFill>
            <a:srgbClr val="B0CF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100" dirty="0">
                <a:solidFill>
                  <a:schemeClr val="bg1"/>
                </a:solidFill>
              </a:rPr>
              <a:t>Skills</a:t>
            </a:r>
            <a:endParaRPr lang="en-GB" sz="1100" dirty="0" err="1">
              <a:solidFill>
                <a:schemeClr val="bg1"/>
              </a:solidFill>
            </a:endParaRPr>
          </a:p>
        </p:txBody>
      </p:sp>
      <p:cxnSp>
        <p:nvCxnSpPr>
          <p:cNvPr id="20" name="Rechte verbindingslijn met pijl 19">
            <a:extLst>
              <a:ext uri="{FF2B5EF4-FFF2-40B4-BE49-F238E27FC236}">
                <a16:creationId xmlns:a16="http://schemas.microsoft.com/office/drawing/2014/main" id="{A4D8A403-5EBA-1020-195B-CC582DC7E966}"/>
              </a:ext>
            </a:extLst>
          </p:cNvPr>
          <p:cNvCxnSpPr>
            <a:cxnSpLocks/>
          </p:cNvCxnSpPr>
          <p:nvPr/>
        </p:nvCxnSpPr>
        <p:spPr>
          <a:xfrm>
            <a:off x="5597539" y="3120717"/>
            <a:ext cx="633790" cy="0"/>
          </a:xfrm>
          <a:prstGeom prst="straightConnector1">
            <a:avLst/>
          </a:prstGeom>
          <a:ln w="1587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hthoek: afgeronde hoeken 33">
            <a:extLst>
              <a:ext uri="{FF2B5EF4-FFF2-40B4-BE49-F238E27FC236}">
                <a16:creationId xmlns:a16="http://schemas.microsoft.com/office/drawing/2014/main" id="{7281B53A-88BC-34D6-F600-421F349C0CD9}"/>
              </a:ext>
            </a:extLst>
          </p:cNvPr>
          <p:cNvSpPr/>
          <p:nvPr/>
        </p:nvSpPr>
        <p:spPr>
          <a:xfrm>
            <a:off x="65085" y="515279"/>
            <a:ext cx="1368000" cy="926845"/>
          </a:xfrm>
          <a:prstGeom prst="roundRect">
            <a:avLst>
              <a:gd name="adj" fmla="val 24359"/>
            </a:avLst>
          </a:prstGeom>
          <a:solidFill>
            <a:srgbClr val="B0CF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100" dirty="0">
                <a:solidFill>
                  <a:schemeClr val="bg1"/>
                </a:solidFill>
              </a:rPr>
              <a:t>Memory, attention, </a:t>
            </a:r>
            <a:r>
              <a:rPr lang="nl-NL" sz="1100" dirty="0" err="1">
                <a:solidFill>
                  <a:schemeClr val="bg1"/>
                </a:solidFill>
              </a:rPr>
              <a:t>decision</a:t>
            </a:r>
            <a:r>
              <a:rPr lang="nl-NL" sz="1100" dirty="0">
                <a:solidFill>
                  <a:schemeClr val="bg1"/>
                </a:solidFill>
              </a:rPr>
              <a:t> making</a:t>
            </a:r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35" name="Rechthoek: afgeronde hoeken 34">
            <a:extLst>
              <a:ext uri="{FF2B5EF4-FFF2-40B4-BE49-F238E27FC236}">
                <a16:creationId xmlns:a16="http://schemas.microsoft.com/office/drawing/2014/main" id="{ABC3D636-67ED-3419-89D0-9A5A3D5D36B0}"/>
              </a:ext>
            </a:extLst>
          </p:cNvPr>
          <p:cNvSpPr/>
          <p:nvPr/>
        </p:nvSpPr>
        <p:spPr>
          <a:xfrm>
            <a:off x="6148641" y="1147435"/>
            <a:ext cx="1368000" cy="532629"/>
          </a:xfrm>
          <a:prstGeom prst="roundRect">
            <a:avLst>
              <a:gd name="adj" fmla="val 24359"/>
            </a:avLst>
          </a:prstGeom>
          <a:solidFill>
            <a:srgbClr val="B0CF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100" dirty="0" err="1">
                <a:solidFill>
                  <a:schemeClr val="bg1"/>
                </a:solidFill>
              </a:rPr>
              <a:t>Behavioural</a:t>
            </a:r>
            <a:r>
              <a:rPr lang="nl-NL" sz="1100" dirty="0">
                <a:solidFill>
                  <a:schemeClr val="bg1"/>
                </a:solidFill>
              </a:rPr>
              <a:t> </a:t>
            </a:r>
            <a:r>
              <a:rPr lang="nl-NL" sz="1100" dirty="0" err="1">
                <a:solidFill>
                  <a:schemeClr val="bg1"/>
                </a:solidFill>
              </a:rPr>
              <a:t>regulation</a:t>
            </a:r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36" name="Rechthoek: afgeronde hoeken 35">
            <a:extLst>
              <a:ext uri="{FF2B5EF4-FFF2-40B4-BE49-F238E27FC236}">
                <a16:creationId xmlns:a16="http://schemas.microsoft.com/office/drawing/2014/main" id="{3BEE8665-2232-A9BF-CBC6-BEDC5C299C8A}"/>
              </a:ext>
            </a:extLst>
          </p:cNvPr>
          <p:cNvSpPr/>
          <p:nvPr/>
        </p:nvSpPr>
        <p:spPr>
          <a:xfrm>
            <a:off x="2940014" y="113908"/>
            <a:ext cx="1368000" cy="729737"/>
          </a:xfrm>
          <a:prstGeom prst="roundRect">
            <a:avLst>
              <a:gd name="adj" fmla="val 24359"/>
            </a:avLst>
          </a:prstGeom>
          <a:solidFill>
            <a:srgbClr val="B0CF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100" dirty="0" err="1">
                <a:solidFill>
                  <a:schemeClr val="bg1"/>
                </a:solidFill>
              </a:rPr>
              <a:t>Environmental</a:t>
            </a:r>
            <a:r>
              <a:rPr lang="nl-NL" sz="1100" dirty="0">
                <a:solidFill>
                  <a:schemeClr val="bg1"/>
                </a:solidFill>
              </a:rPr>
              <a:t> context </a:t>
            </a:r>
            <a:r>
              <a:rPr lang="nl-NL" sz="1100" dirty="0" err="1">
                <a:solidFill>
                  <a:schemeClr val="bg1"/>
                </a:solidFill>
              </a:rPr>
              <a:t>and</a:t>
            </a:r>
            <a:r>
              <a:rPr lang="nl-NL" sz="1100" dirty="0">
                <a:solidFill>
                  <a:schemeClr val="bg1"/>
                </a:solidFill>
              </a:rPr>
              <a:t> resources</a:t>
            </a:r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37" name="Rechthoek: afgeronde hoeken 36">
            <a:extLst>
              <a:ext uri="{FF2B5EF4-FFF2-40B4-BE49-F238E27FC236}">
                <a16:creationId xmlns:a16="http://schemas.microsoft.com/office/drawing/2014/main" id="{A8D2AEA8-D935-892B-9BE8-E53D3375A9A9}"/>
              </a:ext>
            </a:extLst>
          </p:cNvPr>
          <p:cNvSpPr/>
          <p:nvPr/>
        </p:nvSpPr>
        <p:spPr>
          <a:xfrm>
            <a:off x="2955725" y="985902"/>
            <a:ext cx="1368000" cy="532629"/>
          </a:xfrm>
          <a:prstGeom prst="roundRect">
            <a:avLst>
              <a:gd name="adj" fmla="val 24359"/>
            </a:avLst>
          </a:prstGeom>
          <a:solidFill>
            <a:srgbClr val="B0CF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100" dirty="0" err="1">
                <a:solidFill>
                  <a:schemeClr val="bg1"/>
                </a:solidFill>
              </a:rPr>
              <a:t>Social</a:t>
            </a:r>
            <a:r>
              <a:rPr lang="nl-NL" sz="1100" dirty="0">
                <a:solidFill>
                  <a:schemeClr val="bg1"/>
                </a:solidFill>
              </a:rPr>
              <a:t> </a:t>
            </a:r>
            <a:r>
              <a:rPr lang="nl-NL" sz="1100" dirty="0" err="1">
                <a:solidFill>
                  <a:schemeClr val="bg1"/>
                </a:solidFill>
              </a:rPr>
              <a:t>Influences</a:t>
            </a:r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38" name="Rechthoek: afgeronde hoeken 37">
            <a:extLst>
              <a:ext uri="{FF2B5EF4-FFF2-40B4-BE49-F238E27FC236}">
                <a16:creationId xmlns:a16="http://schemas.microsoft.com/office/drawing/2014/main" id="{6EF5999B-8644-4169-6E97-F46A23CFC35D}"/>
              </a:ext>
            </a:extLst>
          </p:cNvPr>
          <p:cNvSpPr/>
          <p:nvPr/>
        </p:nvSpPr>
        <p:spPr>
          <a:xfrm>
            <a:off x="7625974" y="591686"/>
            <a:ext cx="1368000" cy="926845"/>
          </a:xfrm>
          <a:prstGeom prst="roundRect">
            <a:avLst>
              <a:gd name="adj" fmla="val 24359"/>
            </a:avLst>
          </a:prstGeom>
          <a:solidFill>
            <a:srgbClr val="B0CF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100" dirty="0" err="1">
                <a:solidFill>
                  <a:schemeClr val="bg1"/>
                </a:solidFill>
              </a:rPr>
              <a:t>Social</a:t>
            </a:r>
            <a:r>
              <a:rPr lang="nl-NL" sz="1100" dirty="0">
                <a:solidFill>
                  <a:schemeClr val="bg1"/>
                </a:solidFill>
              </a:rPr>
              <a:t>/ Professional </a:t>
            </a:r>
            <a:r>
              <a:rPr lang="nl-NL" sz="1100" dirty="0" err="1">
                <a:solidFill>
                  <a:schemeClr val="bg1"/>
                </a:solidFill>
              </a:rPr>
              <a:t>role</a:t>
            </a:r>
            <a:r>
              <a:rPr lang="nl-NL" sz="1100" dirty="0">
                <a:solidFill>
                  <a:schemeClr val="bg1"/>
                </a:solidFill>
              </a:rPr>
              <a:t> </a:t>
            </a:r>
            <a:r>
              <a:rPr lang="nl-NL" sz="1100" dirty="0" err="1">
                <a:solidFill>
                  <a:schemeClr val="bg1"/>
                </a:solidFill>
              </a:rPr>
              <a:t>and</a:t>
            </a:r>
            <a:r>
              <a:rPr lang="nl-NL" sz="1100" dirty="0">
                <a:solidFill>
                  <a:schemeClr val="bg1"/>
                </a:solidFill>
              </a:rPr>
              <a:t> </a:t>
            </a:r>
            <a:r>
              <a:rPr lang="nl-NL" sz="1100" dirty="0" err="1">
                <a:solidFill>
                  <a:schemeClr val="bg1"/>
                </a:solidFill>
              </a:rPr>
              <a:t>identity</a:t>
            </a:r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39" name="Rechthoek: afgeronde hoeken 38">
            <a:extLst>
              <a:ext uri="{FF2B5EF4-FFF2-40B4-BE49-F238E27FC236}">
                <a16:creationId xmlns:a16="http://schemas.microsoft.com/office/drawing/2014/main" id="{B185E82C-6129-4F11-B55C-9C0007C531D9}"/>
              </a:ext>
            </a:extLst>
          </p:cNvPr>
          <p:cNvSpPr/>
          <p:nvPr/>
        </p:nvSpPr>
        <p:spPr>
          <a:xfrm>
            <a:off x="6140400" y="539118"/>
            <a:ext cx="1368000" cy="532629"/>
          </a:xfrm>
          <a:prstGeom prst="roundRect">
            <a:avLst>
              <a:gd name="adj" fmla="val 24359"/>
            </a:avLst>
          </a:prstGeom>
          <a:solidFill>
            <a:srgbClr val="B0CF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100" dirty="0" err="1">
                <a:solidFill>
                  <a:schemeClr val="bg1"/>
                </a:solidFill>
              </a:rPr>
              <a:t>Beliefs</a:t>
            </a:r>
            <a:r>
              <a:rPr lang="nl-NL" sz="1100" dirty="0">
                <a:solidFill>
                  <a:schemeClr val="bg1"/>
                </a:solidFill>
              </a:rPr>
              <a:t> </a:t>
            </a:r>
            <a:r>
              <a:rPr lang="nl-NL" sz="1100" dirty="0" err="1">
                <a:solidFill>
                  <a:schemeClr val="bg1"/>
                </a:solidFill>
              </a:rPr>
              <a:t>about</a:t>
            </a:r>
            <a:r>
              <a:rPr lang="nl-NL" sz="1100" dirty="0">
                <a:solidFill>
                  <a:schemeClr val="bg1"/>
                </a:solidFill>
              </a:rPr>
              <a:t> </a:t>
            </a:r>
            <a:r>
              <a:rPr lang="nl-NL" sz="1100" dirty="0" err="1">
                <a:solidFill>
                  <a:schemeClr val="bg1"/>
                </a:solidFill>
              </a:rPr>
              <a:t>capabilities</a:t>
            </a:r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40" name="Rechthoek: afgeronde hoeken 39">
            <a:extLst>
              <a:ext uri="{FF2B5EF4-FFF2-40B4-BE49-F238E27FC236}">
                <a16:creationId xmlns:a16="http://schemas.microsoft.com/office/drawing/2014/main" id="{5C915F02-9C87-048B-FD85-140479EAACF1}"/>
              </a:ext>
            </a:extLst>
          </p:cNvPr>
          <p:cNvSpPr/>
          <p:nvPr/>
        </p:nvSpPr>
        <p:spPr>
          <a:xfrm>
            <a:off x="6140400" y="109126"/>
            <a:ext cx="1368000" cy="335521"/>
          </a:xfrm>
          <a:prstGeom prst="roundRect">
            <a:avLst>
              <a:gd name="adj" fmla="val 24359"/>
            </a:avLst>
          </a:prstGeom>
          <a:solidFill>
            <a:srgbClr val="B0CF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100" dirty="0" err="1">
                <a:solidFill>
                  <a:schemeClr val="bg1"/>
                </a:solidFill>
              </a:rPr>
              <a:t>Intentions</a:t>
            </a:r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41" name="Rechthoek: afgeronde hoeken 40">
            <a:extLst>
              <a:ext uri="{FF2B5EF4-FFF2-40B4-BE49-F238E27FC236}">
                <a16:creationId xmlns:a16="http://schemas.microsoft.com/office/drawing/2014/main" id="{C7ADE84F-DA59-3C55-8F5E-14BF06E1D748}"/>
              </a:ext>
            </a:extLst>
          </p:cNvPr>
          <p:cNvSpPr/>
          <p:nvPr/>
        </p:nvSpPr>
        <p:spPr>
          <a:xfrm>
            <a:off x="4536472" y="700517"/>
            <a:ext cx="1368000" cy="532629"/>
          </a:xfrm>
          <a:prstGeom prst="roundRect">
            <a:avLst>
              <a:gd name="adj" fmla="val 24359"/>
            </a:avLst>
          </a:prstGeom>
          <a:solidFill>
            <a:srgbClr val="B0CF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100" dirty="0" err="1">
                <a:solidFill>
                  <a:schemeClr val="bg1"/>
                </a:solidFill>
              </a:rPr>
              <a:t>Beliefs</a:t>
            </a:r>
            <a:r>
              <a:rPr lang="nl-NL" sz="1100" dirty="0">
                <a:solidFill>
                  <a:schemeClr val="bg1"/>
                </a:solidFill>
              </a:rPr>
              <a:t> </a:t>
            </a:r>
            <a:r>
              <a:rPr lang="nl-NL" sz="1100" dirty="0" err="1">
                <a:solidFill>
                  <a:schemeClr val="bg1"/>
                </a:solidFill>
              </a:rPr>
              <a:t>about</a:t>
            </a:r>
            <a:r>
              <a:rPr lang="nl-NL" sz="1100" dirty="0">
                <a:solidFill>
                  <a:schemeClr val="bg1"/>
                </a:solidFill>
              </a:rPr>
              <a:t> </a:t>
            </a:r>
            <a:r>
              <a:rPr lang="nl-NL" sz="1100" dirty="0" err="1">
                <a:solidFill>
                  <a:schemeClr val="bg1"/>
                </a:solidFill>
              </a:rPr>
              <a:t>consequences</a:t>
            </a:r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42" name="Rechthoek: afgeronde hoeken 41">
            <a:extLst>
              <a:ext uri="{FF2B5EF4-FFF2-40B4-BE49-F238E27FC236}">
                <a16:creationId xmlns:a16="http://schemas.microsoft.com/office/drawing/2014/main" id="{DE2C1928-3880-673C-C12E-4045BC1E90C4}"/>
              </a:ext>
            </a:extLst>
          </p:cNvPr>
          <p:cNvSpPr/>
          <p:nvPr/>
        </p:nvSpPr>
        <p:spPr>
          <a:xfrm>
            <a:off x="7662240" y="203597"/>
            <a:ext cx="1368000" cy="335521"/>
          </a:xfrm>
          <a:prstGeom prst="roundRect">
            <a:avLst>
              <a:gd name="adj" fmla="val 24359"/>
            </a:avLst>
          </a:prstGeom>
          <a:solidFill>
            <a:srgbClr val="B0CF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100" dirty="0" err="1">
                <a:solidFill>
                  <a:schemeClr val="bg1"/>
                </a:solidFill>
              </a:rPr>
              <a:t>Emotion</a:t>
            </a:r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43" name="Rechthoek: afgeronde hoeken 42">
            <a:extLst>
              <a:ext uri="{FF2B5EF4-FFF2-40B4-BE49-F238E27FC236}">
                <a16:creationId xmlns:a16="http://schemas.microsoft.com/office/drawing/2014/main" id="{DA88A1AC-35F3-D389-AB93-8DFBFA743156}"/>
              </a:ext>
            </a:extLst>
          </p:cNvPr>
          <p:cNvSpPr/>
          <p:nvPr/>
        </p:nvSpPr>
        <p:spPr>
          <a:xfrm>
            <a:off x="1494397" y="1252216"/>
            <a:ext cx="1368000" cy="335521"/>
          </a:xfrm>
          <a:prstGeom prst="roundRect">
            <a:avLst>
              <a:gd name="adj" fmla="val 24359"/>
            </a:avLst>
          </a:prstGeom>
          <a:solidFill>
            <a:srgbClr val="B0CF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100" dirty="0" err="1">
                <a:solidFill>
                  <a:schemeClr val="bg1"/>
                </a:solidFill>
              </a:rPr>
              <a:t>Reinforcement</a:t>
            </a:r>
            <a:endParaRPr lang="en-GB" sz="1100" dirty="0" err="1">
              <a:solidFill>
                <a:schemeClr val="bg1"/>
              </a:solidFill>
            </a:endParaRPr>
          </a:p>
        </p:txBody>
      </p:sp>
      <p:sp>
        <p:nvSpPr>
          <p:cNvPr id="44" name="Rechthoek: afgeronde hoeken 43">
            <a:extLst>
              <a:ext uri="{FF2B5EF4-FFF2-40B4-BE49-F238E27FC236}">
                <a16:creationId xmlns:a16="http://schemas.microsoft.com/office/drawing/2014/main" id="{3471B81B-79FD-5C8C-95BE-806E69B855D5}"/>
              </a:ext>
            </a:extLst>
          </p:cNvPr>
          <p:cNvSpPr/>
          <p:nvPr/>
        </p:nvSpPr>
        <p:spPr>
          <a:xfrm>
            <a:off x="1518026" y="728163"/>
            <a:ext cx="1368000" cy="335521"/>
          </a:xfrm>
          <a:prstGeom prst="roundRect">
            <a:avLst>
              <a:gd name="adj" fmla="val 24359"/>
            </a:avLst>
          </a:prstGeom>
          <a:solidFill>
            <a:srgbClr val="B0CF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100" dirty="0">
                <a:solidFill>
                  <a:schemeClr val="bg1"/>
                </a:solidFill>
              </a:rPr>
              <a:t>Knowledge</a:t>
            </a:r>
            <a:endParaRPr lang="en-GB" sz="1100" dirty="0" err="1">
              <a:solidFill>
                <a:schemeClr val="bg1"/>
              </a:solidFill>
            </a:endParaRPr>
          </a:p>
        </p:txBody>
      </p:sp>
      <p:cxnSp>
        <p:nvCxnSpPr>
          <p:cNvPr id="47" name="Rechte verbindingslijn met pijl 46">
            <a:extLst>
              <a:ext uri="{FF2B5EF4-FFF2-40B4-BE49-F238E27FC236}">
                <a16:creationId xmlns:a16="http://schemas.microsoft.com/office/drawing/2014/main" id="{C2217644-98FF-C29B-34FA-7EF14D351E3B}"/>
              </a:ext>
            </a:extLst>
          </p:cNvPr>
          <p:cNvCxnSpPr>
            <a:cxnSpLocks/>
            <a:stCxn id="26" idx="3"/>
            <a:endCxn id="24" idx="2"/>
          </p:cNvCxnSpPr>
          <p:nvPr/>
        </p:nvCxnSpPr>
        <p:spPr>
          <a:xfrm>
            <a:off x="3624014" y="2967519"/>
            <a:ext cx="726304" cy="346958"/>
          </a:xfrm>
          <a:prstGeom prst="bentConnector3">
            <a:avLst>
              <a:gd name="adj1" fmla="val 50000"/>
            </a:avLst>
          </a:prstGeom>
          <a:ln w="1587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echte verbindingslijn met pijl 51">
            <a:extLst>
              <a:ext uri="{FF2B5EF4-FFF2-40B4-BE49-F238E27FC236}">
                <a16:creationId xmlns:a16="http://schemas.microsoft.com/office/drawing/2014/main" id="{A10C7BCA-24E8-3437-A1C8-5AD8ABA988B6}"/>
              </a:ext>
            </a:extLst>
          </p:cNvPr>
          <p:cNvCxnSpPr>
            <a:cxnSpLocks/>
            <a:stCxn id="27" idx="3"/>
            <a:endCxn id="24" idx="2"/>
          </p:cNvCxnSpPr>
          <p:nvPr/>
        </p:nvCxnSpPr>
        <p:spPr>
          <a:xfrm flipV="1">
            <a:off x="3624014" y="3314477"/>
            <a:ext cx="726304" cy="324094"/>
          </a:xfrm>
          <a:prstGeom prst="bentConnector3">
            <a:avLst>
              <a:gd name="adj1" fmla="val 50000"/>
            </a:avLst>
          </a:prstGeom>
          <a:ln w="1587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hthoek: afgeronde hoeken 53">
            <a:extLst>
              <a:ext uri="{FF2B5EF4-FFF2-40B4-BE49-F238E27FC236}">
                <a16:creationId xmlns:a16="http://schemas.microsoft.com/office/drawing/2014/main" id="{A59ECAEC-BC01-C84C-7A61-CA2845286FD0}"/>
              </a:ext>
            </a:extLst>
          </p:cNvPr>
          <p:cNvSpPr/>
          <p:nvPr/>
        </p:nvSpPr>
        <p:spPr>
          <a:xfrm>
            <a:off x="2256014" y="4043308"/>
            <a:ext cx="1368000" cy="335521"/>
          </a:xfrm>
          <a:prstGeom prst="roundRect">
            <a:avLst>
              <a:gd name="adj" fmla="val 24359"/>
            </a:avLst>
          </a:prstGeom>
          <a:solidFill>
            <a:srgbClr val="B0CF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100" dirty="0" err="1">
                <a:solidFill>
                  <a:schemeClr val="bg1"/>
                </a:solidFill>
              </a:rPr>
              <a:t>Self-efficacy</a:t>
            </a:r>
            <a:endParaRPr lang="en-GB" sz="1100" dirty="0" err="1">
              <a:solidFill>
                <a:schemeClr val="bg1"/>
              </a:solidFill>
            </a:endParaRPr>
          </a:p>
        </p:txBody>
      </p:sp>
      <p:cxnSp>
        <p:nvCxnSpPr>
          <p:cNvPr id="59" name="Rechte verbindingslijn met pijl 58">
            <a:extLst>
              <a:ext uri="{FF2B5EF4-FFF2-40B4-BE49-F238E27FC236}">
                <a16:creationId xmlns:a16="http://schemas.microsoft.com/office/drawing/2014/main" id="{208C98F7-9DA8-61F2-7EA7-49D07CDDD07B}"/>
              </a:ext>
            </a:extLst>
          </p:cNvPr>
          <p:cNvCxnSpPr>
            <a:cxnSpLocks/>
            <a:stCxn id="54" idx="3"/>
            <a:endCxn id="24" idx="2"/>
          </p:cNvCxnSpPr>
          <p:nvPr/>
        </p:nvCxnSpPr>
        <p:spPr>
          <a:xfrm flipV="1">
            <a:off x="3624014" y="3314477"/>
            <a:ext cx="726304" cy="896592"/>
          </a:xfrm>
          <a:prstGeom prst="bentConnector3">
            <a:avLst>
              <a:gd name="adj1" fmla="val 50000"/>
            </a:avLst>
          </a:prstGeom>
          <a:ln w="1587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Groep 74">
            <a:extLst>
              <a:ext uri="{FF2B5EF4-FFF2-40B4-BE49-F238E27FC236}">
                <a16:creationId xmlns:a16="http://schemas.microsoft.com/office/drawing/2014/main" id="{F80705A9-C627-3DE1-37A9-6C1BEA6B135F}"/>
              </a:ext>
            </a:extLst>
          </p:cNvPr>
          <p:cNvGrpSpPr>
            <a:grpSpLocks noChangeAspect="1"/>
          </p:cNvGrpSpPr>
          <p:nvPr/>
        </p:nvGrpSpPr>
        <p:grpSpPr>
          <a:xfrm>
            <a:off x="6073733" y="4777934"/>
            <a:ext cx="2389867" cy="123188"/>
            <a:chOff x="615950" y="1065213"/>
            <a:chExt cx="8276050" cy="426597"/>
          </a:xfrm>
        </p:grpSpPr>
        <p:sp>
          <p:nvSpPr>
            <p:cNvPr id="76" name="Pijl: vijfhoek 75">
              <a:extLst>
                <a:ext uri="{FF2B5EF4-FFF2-40B4-BE49-F238E27FC236}">
                  <a16:creationId xmlns:a16="http://schemas.microsoft.com/office/drawing/2014/main" id="{38CFCC84-5B0C-9C31-B1D6-F805A803D2DB}"/>
                </a:ext>
              </a:extLst>
            </p:cNvPr>
            <p:cNvSpPr/>
            <p:nvPr/>
          </p:nvSpPr>
          <p:spPr>
            <a:xfrm>
              <a:off x="615950" y="1066360"/>
              <a:ext cx="2101356" cy="425450"/>
            </a:xfrm>
            <a:prstGeom prst="homePlate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bg1"/>
                </a:solidFill>
              </a:endParaRPr>
            </a:p>
          </p:txBody>
        </p:sp>
        <p:sp>
          <p:nvSpPr>
            <p:cNvPr id="77" name="Pijl: punthaak 76">
              <a:extLst>
                <a:ext uri="{FF2B5EF4-FFF2-40B4-BE49-F238E27FC236}">
                  <a16:creationId xmlns:a16="http://schemas.microsoft.com/office/drawing/2014/main" id="{5C2EFA90-68C4-6FAA-D9D6-A2B7985D4C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90644" y="1066360"/>
              <a:ext cx="2101356" cy="425450"/>
            </a:xfrm>
            <a:prstGeom prst="chevron">
              <a:avLst/>
            </a:prstGeom>
            <a:noFill/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78" name="Pijl: punthaak 77">
              <a:extLst>
                <a:ext uri="{FF2B5EF4-FFF2-40B4-BE49-F238E27FC236}">
                  <a16:creationId xmlns:a16="http://schemas.microsoft.com/office/drawing/2014/main" id="{775EA9B6-BB6F-94C9-D13E-52B7AE745A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79794" y="1065213"/>
              <a:ext cx="2101356" cy="425450"/>
            </a:xfrm>
            <a:prstGeom prst="chevron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79" name="Pijl: punthaak 78">
              <a:extLst>
                <a:ext uri="{FF2B5EF4-FFF2-40B4-BE49-F238E27FC236}">
                  <a16:creationId xmlns:a16="http://schemas.microsoft.com/office/drawing/2014/main" id="{6D2916D5-0B6E-847B-E2CF-6BE8EF8957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26800" y="1065213"/>
              <a:ext cx="2101356" cy="425450"/>
            </a:xfrm>
            <a:prstGeom prst="chevron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2698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2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8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4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6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0" grpId="0" animBg="1"/>
      <p:bldP spid="15" grpId="0" animBg="1"/>
      <p:bldP spid="21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5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A1CF64-1CEB-9153-5BDE-79109F2D3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FD4E6C2-7ACE-F2C1-1B8F-9520EBEC90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14</a:t>
            </a:fld>
            <a:endParaRPr lang="nl-NL" dirty="0"/>
          </a:p>
        </p:txBody>
      </p:sp>
      <p:pic>
        <p:nvPicPr>
          <p:cNvPr id="5" name="Afbeelding 4" descr="Afbeelding met tekst, diagram, Lettertype, Plan&#10;&#10;Automatisch gegenereerde beschrijving">
            <a:extLst>
              <a:ext uri="{FF2B5EF4-FFF2-40B4-BE49-F238E27FC236}">
                <a16:creationId xmlns:a16="http://schemas.microsoft.com/office/drawing/2014/main" id="{BDBB9FC1-8610-7F77-3374-DAFF1A9AF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688"/>
            <a:ext cx="9144000" cy="4457061"/>
          </a:xfrm>
          <a:prstGeom prst="rect">
            <a:avLst/>
          </a:prstGeom>
        </p:spPr>
      </p:pic>
      <p:grpSp>
        <p:nvGrpSpPr>
          <p:cNvPr id="6" name="Groep 5">
            <a:extLst>
              <a:ext uri="{FF2B5EF4-FFF2-40B4-BE49-F238E27FC236}">
                <a16:creationId xmlns:a16="http://schemas.microsoft.com/office/drawing/2014/main" id="{36A9D7CC-57AB-5D12-3633-B0FF7D669C63}"/>
              </a:ext>
            </a:extLst>
          </p:cNvPr>
          <p:cNvGrpSpPr>
            <a:grpSpLocks noChangeAspect="1"/>
          </p:cNvGrpSpPr>
          <p:nvPr/>
        </p:nvGrpSpPr>
        <p:grpSpPr>
          <a:xfrm>
            <a:off x="6073733" y="4777934"/>
            <a:ext cx="2389867" cy="123188"/>
            <a:chOff x="615950" y="1065213"/>
            <a:chExt cx="8276050" cy="426597"/>
          </a:xfrm>
        </p:grpSpPr>
        <p:sp>
          <p:nvSpPr>
            <p:cNvPr id="7" name="Pijl: vijfhoek 6">
              <a:extLst>
                <a:ext uri="{FF2B5EF4-FFF2-40B4-BE49-F238E27FC236}">
                  <a16:creationId xmlns:a16="http://schemas.microsoft.com/office/drawing/2014/main" id="{855133F4-DBEA-7B1B-89AF-425EB5D27604}"/>
                </a:ext>
              </a:extLst>
            </p:cNvPr>
            <p:cNvSpPr/>
            <p:nvPr/>
          </p:nvSpPr>
          <p:spPr>
            <a:xfrm>
              <a:off x="615950" y="1066360"/>
              <a:ext cx="2101356" cy="425450"/>
            </a:xfrm>
            <a:prstGeom prst="homePlate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bg1"/>
                </a:solidFill>
              </a:endParaRPr>
            </a:p>
          </p:txBody>
        </p:sp>
        <p:sp>
          <p:nvSpPr>
            <p:cNvPr id="8" name="Pijl: punthaak 7">
              <a:extLst>
                <a:ext uri="{FF2B5EF4-FFF2-40B4-BE49-F238E27FC236}">
                  <a16:creationId xmlns:a16="http://schemas.microsoft.com/office/drawing/2014/main" id="{8F0DC8EC-8675-30A5-F966-34C5A5D02C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90644" y="1066360"/>
              <a:ext cx="2101356" cy="425450"/>
            </a:xfrm>
            <a:prstGeom prst="chevron">
              <a:avLst/>
            </a:prstGeom>
            <a:noFill/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9" name="Pijl: punthaak 8">
              <a:extLst>
                <a:ext uri="{FF2B5EF4-FFF2-40B4-BE49-F238E27FC236}">
                  <a16:creationId xmlns:a16="http://schemas.microsoft.com/office/drawing/2014/main" id="{CFD1ED71-B7F9-D306-8B76-FDD6A333DB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79794" y="1065213"/>
              <a:ext cx="2101356" cy="425450"/>
            </a:xfrm>
            <a:prstGeom prst="chevron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10" name="Pijl: punthaak 9">
              <a:extLst>
                <a:ext uri="{FF2B5EF4-FFF2-40B4-BE49-F238E27FC236}">
                  <a16:creationId xmlns:a16="http://schemas.microsoft.com/office/drawing/2014/main" id="{1E2EAB25-20C1-FFDF-A1D8-3ABAC3BEF4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26800" y="1065213"/>
              <a:ext cx="2101356" cy="425450"/>
            </a:xfrm>
            <a:prstGeom prst="chevron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263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F635C5-0C13-EC7B-B8E8-F563C0F86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0" y="168288"/>
            <a:ext cx="8330400" cy="987200"/>
          </a:xfrm>
        </p:spPr>
        <p:txBody>
          <a:bodyPr/>
          <a:lstStyle/>
          <a:p>
            <a:r>
              <a:rPr lang="nl-NL" dirty="0" err="1"/>
              <a:t>Study</a:t>
            </a:r>
            <a:r>
              <a:rPr lang="nl-NL" dirty="0"/>
              <a:t> 2 – Design of a </a:t>
            </a:r>
            <a:r>
              <a:rPr lang="nl-NL" dirty="0" err="1"/>
              <a:t>habit</a:t>
            </a:r>
            <a:r>
              <a:rPr lang="nl-NL" dirty="0"/>
              <a:t> </a:t>
            </a:r>
            <a:r>
              <a:rPr lang="nl-NL" dirty="0" err="1"/>
              <a:t>formation</a:t>
            </a:r>
            <a:r>
              <a:rPr lang="nl-NL" dirty="0"/>
              <a:t> </a:t>
            </a:r>
            <a:r>
              <a:rPr lang="nl-NL" dirty="0" err="1"/>
              <a:t>intervention</a:t>
            </a:r>
            <a:endParaRPr lang="en-GB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26D7C61-276A-14D9-2697-C5181462BE8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15</a:t>
            </a:fld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F191F97-1F00-17D8-3D44-4518F649E7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3200" y="1155488"/>
            <a:ext cx="4078800" cy="3075539"/>
          </a:xfrm>
        </p:spPr>
        <p:txBody>
          <a:bodyPr/>
          <a:lstStyle/>
          <a:p>
            <a:pPr>
              <a:lnSpc>
                <a:spcPts val="1920"/>
              </a:lnSpc>
              <a:spcAft>
                <a:spcPts val="600"/>
              </a:spcAft>
            </a:pPr>
            <a:r>
              <a:rPr lang="nl-NL" sz="1400" dirty="0"/>
              <a:t>Cooking workshop </a:t>
            </a:r>
            <a:r>
              <a:rPr lang="nl-NL" sz="1400" dirty="0" err="1"/>
              <a:t>during</a:t>
            </a:r>
            <a:r>
              <a:rPr lang="nl-NL" sz="1400" dirty="0"/>
              <a:t> AID</a:t>
            </a:r>
          </a:p>
          <a:p>
            <a:pPr>
              <a:lnSpc>
                <a:spcPts val="1920"/>
              </a:lnSpc>
              <a:spcAft>
                <a:spcPts val="600"/>
              </a:spcAft>
            </a:pPr>
            <a:r>
              <a:rPr lang="nl-NL" sz="1400" dirty="0" err="1"/>
              <a:t>Collaboration</a:t>
            </a:r>
            <a:r>
              <a:rPr lang="nl-NL" sz="1400" dirty="0"/>
              <a:t> </a:t>
            </a:r>
            <a:r>
              <a:rPr lang="nl-NL" sz="1400" dirty="0" err="1"/>
              <a:t>with</a:t>
            </a:r>
            <a:r>
              <a:rPr lang="nl-NL" sz="1400" dirty="0"/>
              <a:t> Foundation </a:t>
            </a:r>
            <a:r>
              <a:rPr lang="nl-NL" sz="1400" dirty="0" err="1"/>
              <a:t>Together</a:t>
            </a:r>
            <a:r>
              <a:rPr lang="nl-NL" sz="1400" dirty="0"/>
              <a:t> </a:t>
            </a:r>
            <a:r>
              <a:rPr lang="nl-NL" sz="1400" dirty="0" err="1"/>
              <a:t>against</a:t>
            </a:r>
            <a:r>
              <a:rPr lang="nl-NL" sz="1400" dirty="0"/>
              <a:t> food waste</a:t>
            </a:r>
          </a:p>
          <a:p>
            <a:pPr>
              <a:lnSpc>
                <a:spcPts val="1920"/>
              </a:lnSpc>
              <a:spcAft>
                <a:spcPts val="600"/>
              </a:spcAft>
            </a:pPr>
            <a:r>
              <a:rPr lang="nl-NL" sz="1400" dirty="0" err="1"/>
              <a:t>Longitudinal</a:t>
            </a:r>
            <a:r>
              <a:rPr lang="nl-NL" sz="1400" dirty="0"/>
              <a:t> </a:t>
            </a:r>
            <a:r>
              <a:rPr lang="nl-NL" sz="1400" dirty="0" err="1"/>
              <a:t>experiments</a:t>
            </a:r>
            <a:endParaRPr lang="nl-NL" sz="1400" dirty="0"/>
          </a:p>
          <a:p>
            <a:pPr>
              <a:lnSpc>
                <a:spcPts val="1920"/>
              </a:lnSpc>
              <a:spcAft>
                <a:spcPts val="600"/>
              </a:spcAft>
            </a:pPr>
            <a:r>
              <a:rPr lang="nl-NL" sz="1400" dirty="0" err="1"/>
              <a:t>Two</a:t>
            </a:r>
            <a:r>
              <a:rPr lang="nl-NL" sz="1400" dirty="0"/>
              <a:t> </a:t>
            </a:r>
            <a:r>
              <a:rPr lang="nl-NL" sz="1400" dirty="0" err="1"/>
              <a:t>parts</a:t>
            </a:r>
            <a:r>
              <a:rPr lang="nl-NL" sz="1400" dirty="0"/>
              <a:t>:</a:t>
            </a:r>
          </a:p>
          <a:p>
            <a:pPr lvl="1">
              <a:lnSpc>
                <a:spcPts val="1920"/>
              </a:lnSpc>
              <a:spcAft>
                <a:spcPts val="600"/>
              </a:spcAft>
            </a:pPr>
            <a:r>
              <a:rPr lang="nl-NL" sz="1400" dirty="0"/>
              <a:t>2a: Factorial experiment (AID)</a:t>
            </a:r>
          </a:p>
          <a:p>
            <a:pPr lvl="1">
              <a:lnSpc>
                <a:spcPts val="1920"/>
              </a:lnSpc>
              <a:spcAft>
                <a:spcPts val="600"/>
              </a:spcAft>
            </a:pPr>
            <a:r>
              <a:rPr lang="nl-NL" sz="1400" dirty="0"/>
              <a:t>2b: </a:t>
            </a:r>
            <a:r>
              <a:rPr lang="nl-NL" sz="1400" dirty="0" err="1"/>
              <a:t>Two-armed</a:t>
            </a:r>
            <a:r>
              <a:rPr lang="nl-NL" sz="1400" dirty="0"/>
              <a:t> field experiment (</a:t>
            </a:r>
            <a:r>
              <a:rPr lang="nl-NL" sz="1400" dirty="0" err="1"/>
              <a:t>ToNoWaste</a:t>
            </a:r>
            <a:r>
              <a:rPr lang="nl-NL" sz="1400" dirty="0"/>
              <a:t>)</a:t>
            </a:r>
          </a:p>
          <a:p>
            <a:pPr indent="-285750">
              <a:lnSpc>
                <a:spcPts val="1920"/>
              </a:lnSpc>
              <a:spcAft>
                <a:spcPts val="600"/>
              </a:spcAft>
            </a:pPr>
            <a:r>
              <a:rPr lang="nl-NL" sz="1400" dirty="0" err="1"/>
              <a:t>Flexible</a:t>
            </a:r>
            <a:r>
              <a:rPr lang="nl-NL" sz="1400" dirty="0"/>
              <a:t> </a:t>
            </a:r>
            <a:r>
              <a:rPr lang="nl-NL" sz="1400" dirty="0" err="1"/>
              <a:t>habit</a:t>
            </a:r>
            <a:r>
              <a:rPr lang="nl-NL" sz="1400" dirty="0"/>
              <a:t> </a:t>
            </a:r>
            <a:r>
              <a:rPr lang="nl-NL" sz="1400" dirty="0" err="1"/>
              <a:t>formation</a:t>
            </a:r>
            <a:r>
              <a:rPr lang="nl-NL" sz="1400" dirty="0"/>
              <a:t> </a:t>
            </a:r>
            <a:r>
              <a:rPr lang="nl-NL" sz="1400" dirty="0" err="1"/>
              <a:t>intervention</a:t>
            </a:r>
            <a:endParaRPr lang="nl-NL" sz="1400" dirty="0"/>
          </a:p>
          <a:p>
            <a:pPr>
              <a:lnSpc>
                <a:spcPts val="1920"/>
              </a:lnSpc>
              <a:spcAft>
                <a:spcPts val="600"/>
              </a:spcAft>
            </a:pPr>
            <a:endParaRPr lang="nl-NL" sz="1400" dirty="0"/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D6D09DD6-46DF-5256-E87C-10A68AA52562}"/>
              </a:ext>
            </a:extLst>
          </p:cNvPr>
          <p:cNvGrpSpPr>
            <a:grpSpLocks noChangeAspect="1"/>
          </p:cNvGrpSpPr>
          <p:nvPr/>
        </p:nvGrpSpPr>
        <p:grpSpPr>
          <a:xfrm>
            <a:off x="6073733" y="4777934"/>
            <a:ext cx="2389867" cy="123188"/>
            <a:chOff x="615950" y="1065213"/>
            <a:chExt cx="8276050" cy="426597"/>
          </a:xfrm>
        </p:grpSpPr>
        <p:sp>
          <p:nvSpPr>
            <p:cNvPr id="10" name="Pijl: vijfhoek 9">
              <a:extLst>
                <a:ext uri="{FF2B5EF4-FFF2-40B4-BE49-F238E27FC236}">
                  <a16:creationId xmlns:a16="http://schemas.microsoft.com/office/drawing/2014/main" id="{62E3999F-D1E8-3153-DEED-13FD4021DD99}"/>
                </a:ext>
              </a:extLst>
            </p:cNvPr>
            <p:cNvSpPr/>
            <p:nvPr/>
          </p:nvSpPr>
          <p:spPr>
            <a:xfrm>
              <a:off x="615950" y="1066360"/>
              <a:ext cx="2101356" cy="425450"/>
            </a:xfrm>
            <a:prstGeom prst="homePlate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bg1"/>
                </a:solidFill>
              </a:endParaRPr>
            </a:p>
          </p:txBody>
        </p:sp>
        <p:sp>
          <p:nvSpPr>
            <p:cNvPr id="12" name="Pijl: punthaak 11">
              <a:extLst>
                <a:ext uri="{FF2B5EF4-FFF2-40B4-BE49-F238E27FC236}">
                  <a16:creationId xmlns:a16="http://schemas.microsoft.com/office/drawing/2014/main" id="{EF8E155D-C2E9-852C-A59D-D8416CF7BA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90644" y="1066360"/>
              <a:ext cx="2101356" cy="425450"/>
            </a:xfrm>
            <a:prstGeom prst="chevron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13" name="Pijl: punthaak 12">
              <a:extLst>
                <a:ext uri="{FF2B5EF4-FFF2-40B4-BE49-F238E27FC236}">
                  <a16:creationId xmlns:a16="http://schemas.microsoft.com/office/drawing/2014/main" id="{78D156FA-9E9F-AE11-71EC-139A517FFF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79794" y="1065213"/>
              <a:ext cx="2101356" cy="425450"/>
            </a:xfrm>
            <a:prstGeom prst="chevron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15" name="Pijl: punthaak 14">
              <a:extLst>
                <a:ext uri="{FF2B5EF4-FFF2-40B4-BE49-F238E27FC236}">
                  <a16:creationId xmlns:a16="http://schemas.microsoft.com/office/drawing/2014/main" id="{77B56F26-DB59-B0FF-5567-62614F64C1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26800" y="1065213"/>
              <a:ext cx="2101356" cy="425450"/>
            </a:xfrm>
            <a:prstGeom prst="chevron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</p:grpSp>
      <p:pic>
        <p:nvPicPr>
          <p:cNvPr id="18" name="Afbeelding 17" descr="Afbeelding met buitenshuis, mascotte, zoogdier, glimlach&#10;&#10;Automatisch gegenereerde beschrijving">
            <a:extLst>
              <a:ext uri="{FF2B5EF4-FFF2-40B4-BE49-F238E27FC236}">
                <a16:creationId xmlns:a16="http://schemas.microsoft.com/office/drawing/2014/main" id="{7F343333-832F-AAE5-7F9C-E3905D517D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568" y="1373102"/>
            <a:ext cx="4052278" cy="270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43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60536A-3461-CFBD-20FB-AC8E094EB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0" y="168288"/>
            <a:ext cx="3816000" cy="576832"/>
          </a:xfrm>
        </p:spPr>
        <p:txBody>
          <a:bodyPr/>
          <a:lstStyle/>
          <a:p>
            <a:r>
              <a:rPr lang="nl-NL" dirty="0" err="1"/>
              <a:t>What</a:t>
            </a:r>
            <a:r>
              <a:rPr lang="nl-NL" dirty="0"/>
              <a:t> </a:t>
            </a:r>
            <a:r>
              <a:rPr lang="nl-NL" dirty="0" err="1"/>
              <a:t>comes</a:t>
            </a:r>
            <a:r>
              <a:rPr lang="nl-NL" dirty="0"/>
              <a:t> </a:t>
            </a:r>
            <a:r>
              <a:rPr lang="nl-NL" dirty="0" err="1"/>
              <a:t>after</a:t>
            </a:r>
            <a:endParaRPr lang="en-GB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92A49FC6-AE8D-FD43-8936-45540651B5A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16</a:t>
            </a:fld>
            <a:endParaRPr lang="nl-NL" dirty="0"/>
          </a:p>
        </p:txBody>
      </p:sp>
      <p:pic>
        <p:nvPicPr>
          <p:cNvPr id="15" name="Tijdelijke aanduiding voor afbeelding 14" descr="Afbeelding met tekst, handschrift, verbruiksartikelen voor kantoor, persoon&#10;&#10;Automatisch gegenereerde beschrijving">
            <a:extLst>
              <a:ext uri="{FF2B5EF4-FFF2-40B4-BE49-F238E27FC236}">
                <a16:creationId xmlns:a16="http://schemas.microsoft.com/office/drawing/2014/main" id="{A6DB1F19-EF2A-ABDC-A112-11925DEBACC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FB89DF1-6447-23DF-30C0-8574FC22AE9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600" dirty="0"/>
              <a:t>Understanding </a:t>
            </a:r>
            <a:r>
              <a:rPr lang="nl-NL" sz="1600" dirty="0" err="1"/>
              <a:t>habit</a:t>
            </a:r>
            <a:r>
              <a:rPr lang="nl-NL" sz="1600" dirty="0"/>
              <a:t> </a:t>
            </a:r>
            <a:r>
              <a:rPr lang="nl-NL" sz="1600" dirty="0" err="1"/>
              <a:t>formation</a:t>
            </a:r>
            <a:r>
              <a:rPr lang="nl-NL" sz="1600" dirty="0"/>
              <a:t> </a:t>
            </a:r>
            <a:r>
              <a:rPr lang="nl-NL" sz="1600" dirty="0" err="1"/>
              <a:t>for</a:t>
            </a:r>
            <a:r>
              <a:rPr lang="nl-NL" sz="1600" dirty="0"/>
              <a:t> </a:t>
            </a:r>
            <a:r>
              <a:rPr lang="nl-NL" sz="1600" dirty="0" err="1"/>
              <a:t>environmentally</a:t>
            </a:r>
            <a:r>
              <a:rPr lang="nl-NL" sz="1600" dirty="0"/>
              <a:t> </a:t>
            </a:r>
            <a:r>
              <a:rPr lang="nl-NL" sz="1600" dirty="0" err="1"/>
              <a:t>impactful</a:t>
            </a:r>
            <a:r>
              <a:rPr lang="nl-NL" sz="1600" dirty="0"/>
              <a:t> </a:t>
            </a:r>
            <a:r>
              <a:rPr lang="nl-NL" sz="1600" dirty="0" err="1"/>
              <a:t>behaviours</a:t>
            </a:r>
            <a:endParaRPr lang="nl-NL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600" dirty="0" err="1"/>
              <a:t>Know</a:t>
            </a:r>
            <a:r>
              <a:rPr lang="nl-NL" sz="1600" dirty="0"/>
              <a:t> </a:t>
            </a:r>
            <a:r>
              <a:rPr lang="nl-NL" sz="1600" dirty="0" err="1"/>
              <a:t>how</a:t>
            </a:r>
            <a:r>
              <a:rPr lang="nl-NL" sz="1600" dirty="0"/>
              <a:t> </a:t>
            </a:r>
            <a:r>
              <a:rPr lang="nl-NL" sz="1600" dirty="0" err="1"/>
              <a:t>to</a:t>
            </a:r>
            <a:r>
              <a:rPr lang="nl-NL" sz="1600" dirty="0"/>
              <a:t> form new </a:t>
            </a:r>
            <a:r>
              <a:rPr lang="nl-NL" sz="1600" dirty="0" err="1"/>
              <a:t>habits</a:t>
            </a:r>
            <a:r>
              <a:rPr lang="nl-NL" sz="1600" dirty="0"/>
              <a:t> </a:t>
            </a:r>
            <a:r>
              <a:rPr lang="nl-NL" sz="1600" dirty="0" err="1"/>
              <a:t>and</a:t>
            </a:r>
            <a:r>
              <a:rPr lang="nl-NL" sz="1600" dirty="0"/>
              <a:t> </a:t>
            </a:r>
            <a:r>
              <a:rPr lang="nl-NL" sz="1600" dirty="0" err="1"/>
              <a:t>substitute</a:t>
            </a:r>
            <a:r>
              <a:rPr lang="nl-NL" sz="1600" dirty="0"/>
              <a:t> </a:t>
            </a:r>
            <a:r>
              <a:rPr lang="nl-NL" sz="1600" dirty="0" err="1"/>
              <a:t>existing</a:t>
            </a:r>
            <a:r>
              <a:rPr lang="nl-NL" sz="1600" dirty="0"/>
              <a:t> </a:t>
            </a:r>
            <a:r>
              <a:rPr lang="nl-NL" sz="1600" dirty="0" err="1"/>
              <a:t>ones</a:t>
            </a:r>
            <a:endParaRPr lang="nl-NL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600" dirty="0" err="1"/>
              <a:t>Study</a:t>
            </a:r>
            <a:r>
              <a:rPr lang="nl-NL" sz="1600" dirty="0"/>
              <a:t> 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600" dirty="0" err="1"/>
              <a:t>Study</a:t>
            </a:r>
            <a:r>
              <a:rPr lang="nl-NL" sz="1600" dirty="0"/>
              <a:t> 4</a:t>
            </a:r>
          </a:p>
          <a:p>
            <a:endParaRPr lang="en-GB" sz="1600" dirty="0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EA01B82B-AC4A-0726-676A-445236E48477}"/>
              </a:ext>
            </a:extLst>
          </p:cNvPr>
          <p:cNvGrpSpPr>
            <a:grpSpLocks noChangeAspect="1"/>
          </p:cNvGrpSpPr>
          <p:nvPr/>
        </p:nvGrpSpPr>
        <p:grpSpPr>
          <a:xfrm>
            <a:off x="6073733" y="4777934"/>
            <a:ext cx="2389867" cy="123188"/>
            <a:chOff x="615950" y="1065213"/>
            <a:chExt cx="8276050" cy="426597"/>
          </a:xfrm>
        </p:grpSpPr>
        <p:sp>
          <p:nvSpPr>
            <p:cNvPr id="17" name="Pijl: vijfhoek 16">
              <a:extLst>
                <a:ext uri="{FF2B5EF4-FFF2-40B4-BE49-F238E27FC236}">
                  <a16:creationId xmlns:a16="http://schemas.microsoft.com/office/drawing/2014/main" id="{2652A480-4520-98CD-CEF6-BBE481A17EFC}"/>
                </a:ext>
              </a:extLst>
            </p:cNvPr>
            <p:cNvSpPr/>
            <p:nvPr/>
          </p:nvSpPr>
          <p:spPr>
            <a:xfrm>
              <a:off x="615950" y="1066360"/>
              <a:ext cx="2101356" cy="425450"/>
            </a:xfrm>
            <a:prstGeom prst="homePlate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bg1"/>
                </a:solidFill>
              </a:endParaRPr>
            </a:p>
          </p:txBody>
        </p:sp>
        <p:sp>
          <p:nvSpPr>
            <p:cNvPr id="18" name="Pijl: punthaak 17">
              <a:extLst>
                <a:ext uri="{FF2B5EF4-FFF2-40B4-BE49-F238E27FC236}">
                  <a16:creationId xmlns:a16="http://schemas.microsoft.com/office/drawing/2014/main" id="{5EF1CD9D-24EC-CDE0-891F-9FC1F985D2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90644" y="1066360"/>
              <a:ext cx="2101356" cy="425450"/>
            </a:xfrm>
            <a:prstGeom prst="chevron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19" name="Pijl: punthaak 18">
              <a:extLst>
                <a:ext uri="{FF2B5EF4-FFF2-40B4-BE49-F238E27FC236}">
                  <a16:creationId xmlns:a16="http://schemas.microsoft.com/office/drawing/2014/main" id="{A1180573-8D93-CAF2-CEE0-96F284BDF2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79794" y="1065213"/>
              <a:ext cx="2101356" cy="425450"/>
            </a:xfrm>
            <a:prstGeom prst="chevron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20" name="Pijl: punthaak 19">
              <a:extLst>
                <a:ext uri="{FF2B5EF4-FFF2-40B4-BE49-F238E27FC236}">
                  <a16:creationId xmlns:a16="http://schemas.microsoft.com/office/drawing/2014/main" id="{1C02B49E-8773-E024-E8B4-2FFBF018BE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26800" y="1065213"/>
              <a:ext cx="2101356" cy="425450"/>
            </a:xfrm>
            <a:prstGeom prst="chevron">
              <a:avLst/>
            </a:prstGeom>
            <a:solidFill>
              <a:srgbClr val="2E4B63"/>
            </a:solidFill>
            <a:ln w="12700">
              <a:solidFill>
                <a:srgbClr val="2E4B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 err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69994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1600" y="1696795"/>
            <a:ext cx="3816000" cy="174991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3600" dirty="0"/>
              <a:t>Thank you for </a:t>
            </a:r>
            <a:br>
              <a:rPr lang="en-US" sz="3600" dirty="0"/>
            </a:br>
            <a:r>
              <a:rPr lang="en-US" sz="3600" dirty="0"/>
              <a:t>your attention!</a:t>
            </a:r>
            <a:endParaRPr lang="nl-NL" sz="36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62AD031-9165-F7EB-79C9-7AF5D84ED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19756" y="329062"/>
            <a:ext cx="4390159" cy="4251580"/>
          </a:xfrm>
          <a:prstGeom prst="rect">
            <a:avLst/>
          </a:prstGeom>
        </p:spPr>
      </p:pic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AE7EE2EE-6440-41B3-07B9-4D5DB27238EB}"/>
              </a:ext>
            </a:extLst>
          </p:cNvPr>
          <p:cNvSpPr txBox="1">
            <a:spLocks/>
          </p:cNvSpPr>
          <p:nvPr/>
        </p:nvSpPr>
        <p:spPr>
          <a:xfrm>
            <a:off x="493200" y="1385336"/>
            <a:ext cx="4104000" cy="3075539"/>
          </a:xfrm>
          <a:prstGeom prst="rect">
            <a:avLst/>
          </a:prstGeom>
        </p:spPr>
        <p:txBody>
          <a:bodyPr/>
          <a:lstStyle>
            <a:lvl1pPr marL="252413" indent="-252413" algn="l" rtl="0" eaLnBrk="1" fontAlgn="base" hangingPunct="1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chemeClr val="bg2"/>
              </a:buClr>
              <a:buSzPct val="140000"/>
              <a:buFont typeface="Wingdings" pitchFamily="2" charset="2"/>
              <a:buChar char="§"/>
              <a:defRPr sz="18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1pPr>
            <a:lvl2pPr marL="982663" indent="-285750" algn="l" rtl="0" eaLnBrk="1" fontAlgn="base" hangingPunct="1">
              <a:lnSpc>
                <a:spcPts val="2400"/>
              </a:lnSpc>
              <a:spcBef>
                <a:spcPts val="900"/>
              </a:spcBef>
              <a:spcAft>
                <a:spcPct val="0"/>
              </a:spcAft>
              <a:buClr>
                <a:schemeClr val="bg2"/>
              </a:buClr>
              <a:buSzPct val="115000"/>
              <a:buFont typeface="Verdana" pitchFamily="34" charset="0"/>
              <a:buChar char="●"/>
              <a:defRPr sz="18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2pPr>
            <a:lvl3pPr marL="1879600" indent="-319088" algn="l" rtl="0" eaLnBrk="1" fontAlgn="base" hangingPunct="1">
              <a:lnSpc>
                <a:spcPts val="2400"/>
              </a:lnSpc>
              <a:spcBef>
                <a:spcPts val="9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18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3pPr>
            <a:lvl4pPr marL="2692400" indent="-360363" algn="l" rtl="0" eaLnBrk="1" fontAlgn="base" hangingPunct="1">
              <a:lnSpc>
                <a:spcPts val="2400"/>
              </a:lnSpc>
              <a:spcBef>
                <a:spcPts val="9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1800" kern="1200" baseline="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4pPr>
            <a:lvl5pPr marL="3405188" indent="-352425" algn="l" rtl="0" eaLnBrk="1" fontAlgn="base" hangingPunct="1">
              <a:lnSpc>
                <a:spcPts val="2400"/>
              </a:lnSpc>
              <a:spcBef>
                <a:spcPts val="9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18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6606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ageningen UR">
  <a:themeElements>
    <a:clrScheme name="WUR 2022">
      <a:dk1>
        <a:srgbClr val="005172"/>
      </a:dk1>
      <a:lt1>
        <a:srgbClr val="FFFFFF"/>
      </a:lt1>
      <a:dk2>
        <a:srgbClr val="008A00"/>
      </a:dk2>
      <a:lt2>
        <a:srgbClr val="005172"/>
      </a:lt2>
      <a:accent1>
        <a:srgbClr val="6AADE4"/>
      </a:accent1>
      <a:accent2>
        <a:srgbClr val="D0B972"/>
      </a:accent2>
      <a:accent3>
        <a:srgbClr val="D5D2CA"/>
      </a:accent3>
      <a:accent4>
        <a:srgbClr val="FF7900"/>
      </a:accent4>
      <a:accent5>
        <a:srgbClr val="00549F"/>
      </a:accent5>
      <a:accent6>
        <a:srgbClr val="000000"/>
      </a:accent6>
      <a:hlink>
        <a:srgbClr val="00549F"/>
      </a:hlink>
      <a:folHlink>
        <a:srgbClr val="00549F"/>
      </a:folHlink>
    </a:clrScheme>
    <a:fontScheme name="Wageningen U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<a:prstTxWarp prst="textNoShape">
          <a:avLst/>
        </a:prstTxWarp>
        <a:spAutoFit/>
      </a:bodyPr>
      <a:lstStyle>
        <a:defPPr algn="ctr">
          <a:defRPr sz="14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ts val="1800"/>
          </a:lnSpc>
          <a:defRPr sz="1400" dirty="0" err="1" smtClean="0">
            <a:latin typeface="Verdana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WUR_Corporate_presentation_UK_widescreen_Nov_2022.potx" id="{A52EEED2-F5D4-4A5F-960E-C3CEA2EDE358}" vid="{7E4D1CBF-8B46-4FDC-888A-EABF6E1223FC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wur_corporate_presentation_uk_widescreen_jan_2023</Template>
  <TotalTime>899</TotalTime>
  <Words>1639</Words>
  <Application>Microsoft Office PowerPoint</Application>
  <PresentationFormat>Diavoorstelling (16:9)</PresentationFormat>
  <Paragraphs>289</Paragraphs>
  <Slides>17</Slides>
  <Notes>16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Cambria</vt:lpstr>
      <vt:lpstr>Verdana</vt:lpstr>
      <vt:lpstr>Wingdings</vt:lpstr>
      <vt:lpstr>Wageningen UR</vt:lpstr>
      <vt:lpstr>Stimulating pro-environmental behaviour maintenance through habit formation interventions </vt:lpstr>
      <vt:lpstr>Contents</vt:lpstr>
      <vt:lpstr>PowerPoint-presentatie</vt:lpstr>
      <vt:lpstr>PowerPoint-presentatie</vt:lpstr>
      <vt:lpstr>Defining habit</vt:lpstr>
      <vt:lpstr>Behaviour maintenance</vt:lpstr>
      <vt:lpstr>Habit formation</vt:lpstr>
      <vt:lpstr>Study 1 – Understanding food waste habits</vt:lpstr>
      <vt:lpstr>Study 1a – Rate all that apply</vt:lpstr>
      <vt:lpstr>Study 1b – Determinants of Habit Strength</vt:lpstr>
      <vt:lpstr>TDF domains and COM-B</vt:lpstr>
      <vt:lpstr>Model development</vt:lpstr>
      <vt:lpstr>PowerPoint-presentatie</vt:lpstr>
      <vt:lpstr>PowerPoint-presentatie</vt:lpstr>
      <vt:lpstr>Study 2 – Design of a habit formation intervention</vt:lpstr>
      <vt:lpstr>What comes after</vt:lpstr>
      <vt:lpstr>Thank you for 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Stimulating pro-environmental behaviour maintenance through habit formation interventions </dc:title>
  <dc:creator>Huisman, Cas</dc:creator>
  <cp:lastModifiedBy>Huisman, Cas</cp:lastModifiedBy>
  <cp:revision>42</cp:revision>
  <dcterms:created xsi:type="dcterms:W3CDTF">2023-05-10T09:40:36Z</dcterms:created>
  <dcterms:modified xsi:type="dcterms:W3CDTF">2023-05-12T05:42:26Z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_Template">
    <vt:lpwstr>WHNLW.pptx</vt:lpwstr>
  </property>
</Properties>
</file>